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mov" ContentType="video/unknown"/>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Microsoft_Equation1.bin" ContentType="application/vnd.openxmlformats-officedocument.oleObject"/>
  <Override PartName="/ppt/embeddings/Microsoft_Equation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handoutMasterIdLst>
    <p:handoutMasterId r:id="rId45"/>
  </p:handoutMasterIdLst>
  <p:sldIdLst>
    <p:sldId id="345" r:id="rId2"/>
    <p:sldId id="362" r:id="rId3"/>
    <p:sldId id="369" r:id="rId4"/>
    <p:sldId id="371" r:id="rId5"/>
    <p:sldId id="370" r:id="rId6"/>
    <p:sldId id="363" r:id="rId7"/>
    <p:sldId id="381" r:id="rId8"/>
    <p:sldId id="382" r:id="rId9"/>
    <p:sldId id="383" r:id="rId10"/>
    <p:sldId id="365" r:id="rId11"/>
    <p:sldId id="347" r:id="rId12"/>
    <p:sldId id="390" r:id="rId13"/>
    <p:sldId id="355" r:id="rId14"/>
    <p:sldId id="394" r:id="rId15"/>
    <p:sldId id="368" r:id="rId16"/>
    <p:sldId id="260" r:id="rId17"/>
    <p:sldId id="346" r:id="rId18"/>
    <p:sldId id="366" r:id="rId19"/>
    <p:sldId id="397" r:id="rId20"/>
    <p:sldId id="398" r:id="rId21"/>
    <p:sldId id="391" r:id="rId22"/>
    <p:sldId id="388" r:id="rId23"/>
    <p:sldId id="373" r:id="rId24"/>
    <p:sldId id="387" r:id="rId25"/>
    <p:sldId id="392" r:id="rId26"/>
    <p:sldId id="399" r:id="rId27"/>
    <p:sldId id="314" r:id="rId28"/>
    <p:sldId id="372" r:id="rId29"/>
    <p:sldId id="357" r:id="rId30"/>
    <p:sldId id="331" r:id="rId31"/>
    <p:sldId id="374" r:id="rId32"/>
    <p:sldId id="315" r:id="rId33"/>
    <p:sldId id="317" r:id="rId34"/>
    <p:sldId id="343" r:id="rId35"/>
    <p:sldId id="378" r:id="rId36"/>
    <p:sldId id="386" r:id="rId37"/>
    <p:sldId id="352" r:id="rId38"/>
    <p:sldId id="354" r:id="rId39"/>
    <p:sldId id="364" r:id="rId40"/>
    <p:sldId id="384" r:id="rId41"/>
    <p:sldId id="385" r:id="rId42"/>
    <p:sldId id="377"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06" autoAdjust="0"/>
    <p:restoredTop sz="96661" autoAdjust="0"/>
  </p:normalViewPr>
  <p:slideViewPr>
    <p:cSldViewPr snapToGrid="0" snapToObjects="1">
      <p:cViewPr>
        <p:scale>
          <a:sx n="150" d="100"/>
          <a:sy n="150" d="100"/>
        </p:scale>
        <p:origin x="-1008" y="1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 Id="rId2"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 Id="rId2" Type="http://schemas.openxmlformats.org/officeDocument/2006/relationships/image" Target="../media/image19.emf"/><Relationship Id="rId3"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1" Type="http://schemas.openxmlformats.org/officeDocument/2006/relationships/image" Target="../media/image22.emf"/><Relationship Id="rId2" Type="http://schemas.openxmlformats.org/officeDocument/2006/relationships/image" Target="../media/image2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 Id="rId2" Type="http://schemas.openxmlformats.org/officeDocument/2006/relationships/image" Target="../media/image2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emf"/><Relationship Id="rId2" Type="http://schemas.openxmlformats.org/officeDocument/2006/relationships/image" Target="../media/image3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5.emf"/><Relationship Id="rId2" Type="http://schemas.openxmlformats.org/officeDocument/2006/relationships/image" Target="../media/image56.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3.emf"/><Relationship Id="rId4" Type="http://schemas.openxmlformats.org/officeDocument/2006/relationships/image" Target="../media/image84.emf"/><Relationship Id="rId1" Type="http://schemas.openxmlformats.org/officeDocument/2006/relationships/image" Target="../media/image81.emf"/><Relationship Id="rId2" Type="http://schemas.openxmlformats.org/officeDocument/2006/relationships/image" Target="../media/image8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6.emf"/><Relationship Id="rId2" Type="http://schemas.openxmlformats.org/officeDocument/2006/relationships/image" Target="../media/image87.emf"/><Relationship Id="rId3" Type="http://schemas.openxmlformats.org/officeDocument/2006/relationships/image" Target="../media/image8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231BD35-C5B2-B94C-B93E-619F4DC7086C}" type="datetimeFigureOut">
              <a:rPr lang="en-US" smtClean="0"/>
              <a:t>17/11/16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E73538-651D-9A44-87C0-6F25433ED7B8}" type="slidenum">
              <a:rPr lang="en-US" smtClean="0"/>
              <a:t>‹#›</a:t>
            </a:fld>
            <a:endParaRPr lang="en-US"/>
          </a:p>
        </p:txBody>
      </p:sp>
    </p:spTree>
    <p:extLst>
      <p:ext uri="{BB962C8B-B14F-4D97-AF65-F5344CB8AC3E}">
        <p14:creationId xmlns:p14="http://schemas.microsoft.com/office/powerpoint/2010/main" val="24915722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029AB2-0DD7-A84D-BA16-FC3AA6BE844B}" type="datetimeFigureOut">
              <a:rPr lang="en-US" smtClean="0"/>
              <a:t>17/11/16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37E423-1A72-0847-9A22-3F6B87CB4E29}" type="slidenum">
              <a:rPr lang="en-US" smtClean="0"/>
              <a:t>‹#›</a:t>
            </a:fld>
            <a:endParaRPr lang="en-US" dirty="0"/>
          </a:p>
        </p:txBody>
      </p:sp>
    </p:spTree>
    <p:extLst>
      <p:ext uri="{BB962C8B-B14F-4D97-AF65-F5344CB8AC3E}">
        <p14:creationId xmlns:p14="http://schemas.microsoft.com/office/powerpoint/2010/main" val="249600903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a:prstGeom prst="rect">
            <a:avLst/>
          </a:prstGeo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GB" smtClean="0"/>
              <a:t>Click to edit Master title style</a:t>
            </a:r>
            <a:endParaRPr/>
          </a:p>
        </p:txBody>
      </p:sp>
      <p:sp>
        <p:nvSpPr>
          <p:cNvPr id="3" name="Subtitle 2"/>
          <p:cNvSpPr>
            <a:spLocks noGrp="1"/>
          </p:cNvSpPr>
          <p:nvPr>
            <p:ph type="subTitle" idx="1"/>
          </p:nvPr>
        </p:nvSpPr>
        <p:spPr>
          <a:xfrm>
            <a:off x="1322921" y="3299012"/>
            <a:ext cx="6498159" cy="916641"/>
          </a:xfrm>
          <a:prstGeom prst="rect">
            <a:avLst/>
          </a:prstGeo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dirty="0"/>
          </a:p>
        </p:txBody>
      </p:sp>
      <p:sp>
        <p:nvSpPr>
          <p:cNvPr id="4" name="Date Placeholder 3"/>
          <p:cNvSpPr>
            <a:spLocks noGrp="1"/>
          </p:cNvSpPr>
          <p:nvPr>
            <p:ph type="dt" sz="half" idx="10"/>
          </p:nvPr>
        </p:nvSpPr>
        <p:spPr>
          <a:xfrm>
            <a:off x="5629835" y="6275668"/>
            <a:ext cx="2133600" cy="365125"/>
          </a:xfrm>
          <a:prstGeom prst="rect">
            <a:avLst/>
          </a:prstGeom>
        </p:spPr>
        <p:txBody>
          <a:bodyPr/>
          <a:lstStyle/>
          <a:p>
            <a:fld id="{02B5459F-3759-D64F-B2D1-92FE823AFC5A}" type="datetime1">
              <a:rPr lang="en-GB" smtClean="0"/>
              <a:t>17/11/16</a:t>
            </a:fld>
            <a:endParaRPr lang="en-US" dirty="0"/>
          </a:p>
        </p:txBody>
      </p:sp>
      <p:sp>
        <p:nvSpPr>
          <p:cNvPr id="5" name="Footer Placeholder 4"/>
          <p:cNvSpPr>
            <a:spLocks noGrp="1"/>
          </p:cNvSpPr>
          <p:nvPr>
            <p:ph type="ftr" sz="quarter" idx="11"/>
          </p:nvPr>
        </p:nvSpPr>
        <p:spPr>
          <a:xfrm>
            <a:off x="264458" y="6275668"/>
            <a:ext cx="4840941"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a:prstGeom prst="rect">
            <a:avLst/>
          </a:prstGeom>
        </p:spPr>
        <p:txBody>
          <a:bodyPr anchor="b"/>
          <a:lstStyle>
            <a:lvl1pPr algn="ctr">
              <a:defRPr sz="3600" b="0"/>
            </a:lvl1pPr>
          </a:lstStyle>
          <a:p>
            <a:r>
              <a:rPr lang="en-GB" smtClean="0"/>
              <a:t>Click to edit Master title style</a:t>
            </a:r>
            <a:endParaRPr/>
          </a:p>
        </p:txBody>
      </p:sp>
      <p:sp>
        <p:nvSpPr>
          <p:cNvPr id="4" name="Text Placeholder 3"/>
          <p:cNvSpPr>
            <a:spLocks noGrp="1"/>
          </p:cNvSpPr>
          <p:nvPr>
            <p:ph type="body" sz="half" idx="2"/>
          </p:nvPr>
        </p:nvSpPr>
        <p:spPr>
          <a:xfrm>
            <a:off x="533398" y="1787856"/>
            <a:ext cx="4079545" cy="3720152"/>
          </a:xfrm>
          <a:prstGeom prst="rect">
            <a:avLst/>
          </a:prstGeo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5629835" y="6275668"/>
            <a:ext cx="2133600" cy="365125"/>
          </a:xfrm>
          <a:prstGeom prst="rect">
            <a:avLst/>
          </a:prstGeom>
        </p:spPr>
        <p:txBody>
          <a:bodyPr/>
          <a:lstStyle/>
          <a:p>
            <a:fld id="{4C275963-B542-5B41-B37F-4ADA746610B2}" type="datetime1">
              <a:rPr lang="en-GB" smtClean="0"/>
              <a:t>17/11/16</a:t>
            </a:fld>
            <a:endParaRPr lang="en-US" dirty="0"/>
          </a:p>
        </p:txBody>
      </p:sp>
      <p:sp>
        <p:nvSpPr>
          <p:cNvPr id="6" name="Footer Placeholder 5"/>
          <p:cNvSpPr>
            <a:spLocks noGrp="1"/>
          </p:cNvSpPr>
          <p:nvPr>
            <p:ph type="ftr" sz="quarter" idx="11"/>
          </p:nvPr>
        </p:nvSpPr>
        <p:spPr>
          <a:xfrm>
            <a:off x="264458" y="6275668"/>
            <a:ext cx="4840941"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dirty="0"/>
          </a:p>
        </p:txBody>
      </p:sp>
      <p:sp>
        <p:nvSpPr>
          <p:cNvPr id="8" name="Picture Placeholder 2"/>
          <p:cNvSpPr>
            <a:spLocks noGrp="1"/>
          </p:cNvSpPr>
          <p:nvPr>
            <p:ph type="pic" idx="1"/>
          </p:nvPr>
        </p:nvSpPr>
        <p:spPr>
          <a:xfrm>
            <a:off x="5090617" y="359392"/>
            <a:ext cx="3657600" cy="531807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a:prstGeom prst="rect">
            <a:avLst/>
          </a:prstGeom>
        </p:spPr>
        <p:txBody>
          <a:bodyPr/>
          <a:lstStyle/>
          <a:p>
            <a:r>
              <a:rPr lang="en-GB" smtClean="0"/>
              <a:t>Click to edit Master title style</a:t>
            </a:r>
            <a:endParaRPr/>
          </a:p>
        </p:txBody>
      </p:sp>
      <p:sp>
        <p:nvSpPr>
          <p:cNvPr id="3" name="Vertical Text Placeholder 2"/>
          <p:cNvSpPr>
            <a:spLocks noGrp="1"/>
          </p:cNvSpPr>
          <p:nvPr>
            <p:ph type="body" orient="vert" idx="1"/>
          </p:nvPr>
        </p:nvSpPr>
        <p:spPr>
          <a:xfrm>
            <a:off x="549275" y="1600201"/>
            <a:ext cx="8042276" cy="4343400"/>
          </a:xfrm>
          <a:prstGeom prst="rect">
            <a:avLst/>
          </a:prstGeom>
        </p:spPr>
        <p:txBody>
          <a:bodyPr vert="eaVert"/>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a:xfrm>
            <a:off x="5629835" y="6275668"/>
            <a:ext cx="2133600" cy="365125"/>
          </a:xfrm>
          <a:prstGeom prst="rect">
            <a:avLst/>
          </a:prstGeom>
        </p:spPr>
        <p:txBody>
          <a:bodyPr/>
          <a:lstStyle/>
          <a:p>
            <a:fld id="{53578515-EA6E-A744-9032-269DBECFA048}" type="datetime1">
              <a:rPr lang="en-GB" smtClean="0"/>
              <a:t>17/11/16</a:t>
            </a:fld>
            <a:endParaRPr lang="en-US" dirty="0"/>
          </a:p>
        </p:txBody>
      </p:sp>
      <p:sp>
        <p:nvSpPr>
          <p:cNvPr id="5" name="Footer Placeholder 4"/>
          <p:cNvSpPr>
            <a:spLocks noGrp="1"/>
          </p:cNvSpPr>
          <p:nvPr>
            <p:ph type="ftr" sz="quarter" idx="11"/>
          </p:nvPr>
        </p:nvSpPr>
        <p:spPr>
          <a:xfrm>
            <a:off x="264458" y="6275668"/>
            <a:ext cx="4840941"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a:prstGeom prst="rect">
            <a:avLst/>
          </a:prstGeom>
        </p:spPr>
        <p:txBody>
          <a:bodyPr vert="eaVert"/>
          <a:lstStyle/>
          <a:p>
            <a:r>
              <a:rPr lang="en-GB"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a:prstGeom prst="rect">
            <a:avLst/>
          </a:prstGeom>
        </p:spPr>
        <p:txBody>
          <a:bodyPr vert="eaVert"/>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a:xfrm>
            <a:off x="5629835" y="6275668"/>
            <a:ext cx="2133600" cy="365125"/>
          </a:xfrm>
          <a:prstGeom prst="rect">
            <a:avLst/>
          </a:prstGeom>
        </p:spPr>
        <p:txBody>
          <a:bodyPr/>
          <a:lstStyle/>
          <a:p>
            <a:fld id="{AC4A754E-39EE-2245-B39F-008FF3821121}" type="datetime1">
              <a:rPr lang="en-GB" smtClean="0"/>
              <a:t>17/11/16</a:t>
            </a:fld>
            <a:endParaRPr lang="en-US" dirty="0"/>
          </a:p>
        </p:txBody>
      </p:sp>
      <p:sp>
        <p:nvSpPr>
          <p:cNvPr id="5" name="Footer Placeholder 4"/>
          <p:cNvSpPr>
            <a:spLocks noGrp="1"/>
          </p:cNvSpPr>
          <p:nvPr>
            <p:ph type="ftr" sz="quarter" idx="11"/>
          </p:nvPr>
        </p:nvSpPr>
        <p:spPr>
          <a:xfrm>
            <a:off x="264458" y="6275668"/>
            <a:ext cx="4840941"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a:prstGeom prst="rect">
            <a:avLst/>
          </a:prstGeom>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981200"/>
            <a:ext cx="4038600" cy="4114800"/>
          </a:xfrm>
          <a:prstGeom prst="rect">
            <a:avLst/>
          </a:prstGeo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quarter" idx="2"/>
          </p:nvPr>
        </p:nvSpPr>
        <p:spPr>
          <a:xfrm>
            <a:off x="4648200" y="1981200"/>
            <a:ext cx="4038600" cy="1981200"/>
          </a:xfrm>
          <a:prstGeom prst="rect">
            <a:avLst/>
          </a:prstGeo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Content Placeholder 4"/>
          <p:cNvSpPr>
            <a:spLocks noGrp="1"/>
          </p:cNvSpPr>
          <p:nvPr>
            <p:ph sz="quarter" idx="3"/>
          </p:nvPr>
        </p:nvSpPr>
        <p:spPr>
          <a:xfrm>
            <a:off x="4648200" y="4114800"/>
            <a:ext cx="4038600" cy="1981200"/>
          </a:xfrm>
          <a:prstGeom prst="rect">
            <a:avLst/>
          </a:prstGeo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fld id="{F92B0FD1-029A-2A43-9521-545521A207CA}" type="datetime1">
              <a:rPr lang="en-GB" smtClean="0"/>
              <a:t>17/11/16</a:t>
            </a:fld>
            <a:endParaRPr lang="en-GB" dirty="0"/>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E1B39B4F-0FE2-4E44-A998-31637527C1C3}" type="slidenum">
              <a:rPr lang="en-GB"/>
              <a:pPr/>
              <a:t>‹#›</a:t>
            </a:fld>
            <a:endParaRPr lang="en-GB" dirty="0"/>
          </a:p>
        </p:txBody>
      </p:sp>
    </p:spTree>
    <p:extLst>
      <p:ext uri="{BB962C8B-B14F-4D97-AF65-F5344CB8AC3E}">
        <p14:creationId xmlns:p14="http://schemas.microsoft.com/office/powerpoint/2010/main" val="1536232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a:prstGeom prst="rect">
            <a:avLst/>
          </a:prstGeom>
        </p:spPr>
        <p:txBody>
          <a:bodyPr/>
          <a:lstStyle/>
          <a:p>
            <a:r>
              <a:rPr lang="en-GB" smtClean="0"/>
              <a:t>Click to edit Master title style</a:t>
            </a:r>
            <a:endParaRPr/>
          </a:p>
        </p:txBody>
      </p:sp>
      <p:sp>
        <p:nvSpPr>
          <p:cNvPr id="3" name="Content Placeholder 2"/>
          <p:cNvSpPr>
            <a:spLocks noGrp="1"/>
          </p:cNvSpPr>
          <p:nvPr>
            <p:ph idx="1"/>
          </p:nvPr>
        </p:nvSpPr>
        <p:spPr>
          <a:xfrm>
            <a:off x="549275" y="1600201"/>
            <a:ext cx="8042276" cy="4343400"/>
          </a:xfrm>
          <a:prstGeom prst="rect">
            <a:avLst/>
          </a:prstGeom>
        </p:spPr>
        <p:txBody>
          <a:bodyPr/>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a:xfrm>
            <a:off x="5629835" y="6275668"/>
            <a:ext cx="2133600" cy="365125"/>
          </a:xfrm>
          <a:prstGeom prst="rect">
            <a:avLst/>
          </a:prstGeom>
        </p:spPr>
        <p:txBody>
          <a:bodyPr/>
          <a:lstStyle/>
          <a:p>
            <a:fld id="{E7190D51-2448-9B49-937C-57F9E6242E77}" type="datetime1">
              <a:rPr lang="en-GB" smtClean="0"/>
              <a:t>17/11/16</a:t>
            </a:fld>
            <a:endParaRPr lang="en-US" dirty="0"/>
          </a:p>
        </p:txBody>
      </p:sp>
      <p:sp>
        <p:nvSpPr>
          <p:cNvPr id="5" name="Footer Placeholder 4"/>
          <p:cNvSpPr>
            <a:spLocks noGrp="1"/>
          </p:cNvSpPr>
          <p:nvPr>
            <p:ph type="ftr" sz="quarter" idx="11"/>
          </p:nvPr>
        </p:nvSpPr>
        <p:spPr>
          <a:xfrm>
            <a:off x="264458" y="6275668"/>
            <a:ext cx="4840941"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a:prstGeom prst="rect">
            <a:avLst/>
          </a:prstGeom>
        </p:spPr>
        <p:txBody>
          <a:bodyPr/>
          <a:lstStyle/>
          <a:p>
            <a:r>
              <a:rPr lang="en-GB" smtClean="0"/>
              <a:t>Click to edit Master title style</a:t>
            </a:r>
            <a:endParaRPr dirty="0"/>
          </a:p>
        </p:txBody>
      </p:sp>
      <p:sp>
        <p:nvSpPr>
          <p:cNvPr id="3" name="Subtitle 2"/>
          <p:cNvSpPr>
            <a:spLocks noGrp="1"/>
          </p:cNvSpPr>
          <p:nvPr>
            <p:ph type="subTitle" idx="1"/>
          </p:nvPr>
        </p:nvSpPr>
        <p:spPr>
          <a:xfrm>
            <a:off x="363538" y="4771029"/>
            <a:ext cx="8416925" cy="972671"/>
          </a:xfrm>
          <a:prstGeom prst="rect">
            <a:avLst/>
          </a:prstGeo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dirty="0"/>
          </a:p>
        </p:txBody>
      </p:sp>
      <p:sp>
        <p:nvSpPr>
          <p:cNvPr id="4" name="Date Placeholder 3"/>
          <p:cNvSpPr>
            <a:spLocks noGrp="1"/>
          </p:cNvSpPr>
          <p:nvPr>
            <p:ph type="dt" sz="half" idx="10"/>
          </p:nvPr>
        </p:nvSpPr>
        <p:spPr>
          <a:xfrm>
            <a:off x="5629835" y="6275668"/>
            <a:ext cx="2133600" cy="365125"/>
          </a:xfrm>
          <a:prstGeom prst="rect">
            <a:avLst/>
          </a:prstGeom>
        </p:spPr>
        <p:txBody>
          <a:bodyPr/>
          <a:lstStyle/>
          <a:p>
            <a:fld id="{FAC57F43-1508-C442-9743-1E91D2AB87C8}" type="datetime1">
              <a:rPr lang="en-GB" smtClean="0"/>
              <a:t>17/11/16</a:t>
            </a:fld>
            <a:endParaRPr lang="en-US" dirty="0"/>
          </a:p>
        </p:txBody>
      </p:sp>
      <p:sp>
        <p:nvSpPr>
          <p:cNvPr id="5" name="Footer Placeholder 4"/>
          <p:cNvSpPr>
            <a:spLocks noGrp="1"/>
          </p:cNvSpPr>
          <p:nvPr>
            <p:ph type="ftr" sz="quarter" idx="11"/>
          </p:nvPr>
        </p:nvSpPr>
        <p:spPr>
          <a:xfrm>
            <a:off x="264458" y="6275668"/>
            <a:ext cx="4840941"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dirty="0"/>
          </a:p>
        </p:txBody>
      </p:sp>
      <p:sp>
        <p:nvSpPr>
          <p:cNvPr id="9" name="Picture Placeholder 2"/>
          <p:cNvSpPr>
            <a:spLocks noGrp="1"/>
          </p:cNvSpPr>
          <p:nvPr>
            <p:ph type="pic" idx="13"/>
          </p:nvPr>
        </p:nvSpPr>
        <p:spPr>
          <a:xfrm>
            <a:off x="370980" y="363538"/>
            <a:ext cx="8402040" cy="2836862"/>
          </a:xfrm>
          <a:prstGeom prst="rect">
            <a:avLst/>
          </a:prstGeo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a:prstGeom prst="rect">
            <a:avLst/>
          </a:prstGeom>
        </p:spPr>
        <p:txBody>
          <a:bodyPr anchor="b" anchorCtr="0"/>
          <a:lstStyle>
            <a:lvl1pPr algn="ctr">
              <a:defRPr sz="4600" b="0" cap="none" baseline="0"/>
            </a:lvl1pPr>
          </a:lstStyle>
          <a:p>
            <a:r>
              <a:rPr lang="en-GB" smtClean="0"/>
              <a:t>Click to edit Master title style</a:t>
            </a:r>
            <a:endParaRPr/>
          </a:p>
        </p:txBody>
      </p:sp>
      <p:sp>
        <p:nvSpPr>
          <p:cNvPr id="3" name="Text Placeholder 2"/>
          <p:cNvSpPr>
            <a:spLocks noGrp="1"/>
          </p:cNvSpPr>
          <p:nvPr>
            <p:ph type="body" idx="1"/>
          </p:nvPr>
        </p:nvSpPr>
        <p:spPr>
          <a:xfrm>
            <a:off x="549275" y="3736005"/>
            <a:ext cx="8056563" cy="1500187"/>
          </a:xfrm>
          <a:prstGeom prst="rect">
            <a:avLst/>
          </a:prstGeo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5629835" y="6275668"/>
            <a:ext cx="2133600" cy="365125"/>
          </a:xfrm>
          <a:prstGeom prst="rect">
            <a:avLst/>
          </a:prstGeom>
        </p:spPr>
        <p:txBody>
          <a:bodyPr/>
          <a:lstStyle/>
          <a:p>
            <a:fld id="{15271A46-618B-814A-AD5E-92666FD7BC13}" type="datetime1">
              <a:rPr lang="en-GB" smtClean="0"/>
              <a:t>17/11/16</a:t>
            </a:fld>
            <a:endParaRPr lang="en-US" dirty="0"/>
          </a:p>
        </p:txBody>
      </p:sp>
      <p:sp>
        <p:nvSpPr>
          <p:cNvPr id="5" name="Footer Placeholder 4"/>
          <p:cNvSpPr>
            <a:spLocks noGrp="1"/>
          </p:cNvSpPr>
          <p:nvPr>
            <p:ph type="ftr" sz="quarter" idx="11"/>
          </p:nvPr>
        </p:nvSpPr>
        <p:spPr>
          <a:xfrm>
            <a:off x="264458" y="6275668"/>
            <a:ext cx="4840941"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a:prstGeom prst="rect">
            <a:avLst/>
          </a:prstGeom>
        </p:spPr>
        <p:txBody>
          <a:bodyPr/>
          <a:lstStyle/>
          <a:p>
            <a:r>
              <a:rPr lang="en-GB" smtClean="0"/>
              <a:t>Click to edit Master title style</a:t>
            </a:r>
            <a:endParaRPr/>
          </a:p>
        </p:txBody>
      </p:sp>
      <p:sp>
        <p:nvSpPr>
          <p:cNvPr id="3" name="Content Placeholder 2"/>
          <p:cNvSpPr>
            <a:spLocks noGrp="1"/>
          </p:cNvSpPr>
          <p:nvPr>
            <p:ph sz="half" idx="1"/>
          </p:nvPr>
        </p:nvSpPr>
        <p:spPr>
          <a:xfrm>
            <a:off x="549275" y="1600201"/>
            <a:ext cx="3840480" cy="4343400"/>
          </a:xfrm>
          <a:prstGeom prst="rect">
            <a:avLst/>
          </a:prstGeo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Content Placeholder 3"/>
          <p:cNvSpPr>
            <a:spLocks noGrp="1"/>
          </p:cNvSpPr>
          <p:nvPr>
            <p:ph sz="half" idx="2"/>
          </p:nvPr>
        </p:nvSpPr>
        <p:spPr>
          <a:xfrm>
            <a:off x="4751071" y="1600201"/>
            <a:ext cx="3840480" cy="4343400"/>
          </a:xfrm>
          <a:prstGeom prst="rect">
            <a:avLst/>
          </a:prstGeo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Date Placeholder 4"/>
          <p:cNvSpPr>
            <a:spLocks noGrp="1"/>
          </p:cNvSpPr>
          <p:nvPr>
            <p:ph type="dt" sz="half" idx="10"/>
          </p:nvPr>
        </p:nvSpPr>
        <p:spPr>
          <a:xfrm>
            <a:off x="5629835" y="6275668"/>
            <a:ext cx="2133600" cy="365125"/>
          </a:xfrm>
          <a:prstGeom prst="rect">
            <a:avLst/>
          </a:prstGeom>
        </p:spPr>
        <p:txBody>
          <a:bodyPr/>
          <a:lstStyle/>
          <a:p>
            <a:fld id="{4FEAB18E-8F8F-B847-BC86-F7F441727318}" type="datetime1">
              <a:rPr lang="en-GB" smtClean="0"/>
              <a:t>17/11/16</a:t>
            </a:fld>
            <a:endParaRPr lang="en-US" dirty="0"/>
          </a:p>
        </p:txBody>
      </p:sp>
      <p:sp>
        <p:nvSpPr>
          <p:cNvPr id="6" name="Footer Placeholder 5"/>
          <p:cNvSpPr>
            <a:spLocks noGrp="1"/>
          </p:cNvSpPr>
          <p:nvPr>
            <p:ph type="ftr" sz="quarter" idx="11"/>
          </p:nvPr>
        </p:nvSpPr>
        <p:spPr>
          <a:xfrm>
            <a:off x="264458" y="6275668"/>
            <a:ext cx="4840941"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a:prstGeom prst="rect">
            <a:avLst/>
          </a:prstGeom>
        </p:spPr>
        <p:txBody>
          <a:bodyPr/>
          <a:lstStyle>
            <a:lvl1pPr>
              <a:defRPr/>
            </a:lvl1pPr>
          </a:lstStyle>
          <a:p>
            <a:r>
              <a:rPr lang="en-GB" smtClean="0"/>
              <a:t>Click to edit Master title style</a:t>
            </a:r>
            <a:endParaRPr/>
          </a:p>
        </p:txBody>
      </p:sp>
      <p:sp>
        <p:nvSpPr>
          <p:cNvPr id="3" name="Text Placeholder 2"/>
          <p:cNvSpPr>
            <a:spLocks noGrp="1"/>
          </p:cNvSpPr>
          <p:nvPr>
            <p:ph type="body" idx="1"/>
          </p:nvPr>
        </p:nvSpPr>
        <p:spPr>
          <a:xfrm>
            <a:off x="549274" y="1453224"/>
            <a:ext cx="3840480" cy="750887"/>
          </a:xfrm>
          <a:prstGeom prst="rect">
            <a:avLst/>
          </a:prstGeo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549274" y="2347415"/>
            <a:ext cx="3840480" cy="3596185"/>
          </a:xfrm>
          <a:prstGeom prst="rect">
            <a:avLst/>
          </a:prstGeo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Text Placeholder 4"/>
          <p:cNvSpPr>
            <a:spLocks noGrp="1"/>
          </p:cNvSpPr>
          <p:nvPr>
            <p:ph type="body" sz="quarter" idx="3"/>
          </p:nvPr>
        </p:nvSpPr>
        <p:spPr>
          <a:xfrm>
            <a:off x="4751070" y="1453224"/>
            <a:ext cx="3840480" cy="750887"/>
          </a:xfrm>
          <a:prstGeom prst="rect">
            <a:avLst/>
          </a:prstGeo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751070" y="2347415"/>
            <a:ext cx="3840480" cy="3596185"/>
          </a:xfrm>
          <a:prstGeom prst="rect">
            <a:avLst/>
          </a:prstGeo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7" name="Date Placeholder 6"/>
          <p:cNvSpPr>
            <a:spLocks noGrp="1"/>
          </p:cNvSpPr>
          <p:nvPr>
            <p:ph type="dt" sz="half" idx="10"/>
          </p:nvPr>
        </p:nvSpPr>
        <p:spPr>
          <a:xfrm>
            <a:off x="5629835" y="6275668"/>
            <a:ext cx="2133600" cy="365125"/>
          </a:xfrm>
          <a:prstGeom prst="rect">
            <a:avLst/>
          </a:prstGeom>
        </p:spPr>
        <p:txBody>
          <a:bodyPr/>
          <a:lstStyle/>
          <a:p>
            <a:fld id="{F4BF3935-C2FC-E449-AA6E-A6AE10CA7F7C}" type="datetime1">
              <a:rPr lang="en-GB" smtClean="0"/>
              <a:t>17/11/16</a:t>
            </a:fld>
            <a:endParaRPr lang="en-US" dirty="0"/>
          </a:p>
        </p:txBody>
      </p:sp>
      <p:sp>
        <p:nvSpPr>
          <p:cNvPr id="8" name="Footer Placeholder 7"/>
          <p:cNvSpPr>
            <a:spLocks noGrp="1"/>
          </p:cNvSpPr>
          <p:nvPr>
            <p:ph type="ftr" sz="quarter" idx="11"/>
          </p:nvPr>
        </p:nvSpPr>
        <p:spPr>
          <a:xfrm>
            <a:off x="264458" y="6275668"/>
            <a:ext cx="4840941"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7F5CE407-6216-4202-80E4-A30DC2F709B2}"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a:prstGeom prst="rect">
            <a:avLst/>
          </a:prstGeom>
        </p:spPr>
        <p:txBody>
          <a:bodyPr/>
          <a:lstStyle/>
          <a:p>
            <a:r>
              <a:rPr lang="en-GB" smtClean="0"/>
              <a:t>Click to edit Master title style</a:t>
            </a:r>
            <a:endParaRPr/>
          </a:p>
        </p:txBody>
      </p:sp>
      <p:sp>
        <p:nvSpPr>
          <p:cNvPr id="3" name="Date Placeholder 2"/>
          <p:cNvSpPr>
            <a:spLocks noGrp="1"/>
          </p:cNvSpPr>
          <p:nvPr>
            <p:ph type="dt" sz="half" idx="10"/>
          </p:nvPr>
        </p:nvSpPr>
        <p:spPr>
          <a:xfrm>
            <a:off x="5629835" y="6275668"/>
            <a:ext cx="2133600" cy="365125"/>
          </a:xfrm>
          <a:prstGeom prst="rect">
            <a:avLst/>
          </a:prstGeom>
        </p:spPr>
        <p:txBody>
          <a:bodyPr/>
          <a:lstStyle/>
          <a:p>
            <a:fld id="{FAABBE4C-BA69-644F-9E72-272C19F8F830}" type="datetime1">
              <a:rPr lang="en-GB" smtClean="0"/>
              <a:t>17/11/16</a:t>
            </a:fld>
            <a:endParaRPr lang="en-US" dirty="0"/>
          </a:p>
        </p:txBody>
      </p:sp>
      <p:sp>
        <p:nvSpPr>
          <p:cNvPr id="4" name="Footer Placeholder 3"/>
          <p:cNvSpPr>
            <a:spLocks noGrp="1"/>
          </p:cNvSpPr>
          <p:nvPr>
            <p:ph type="ftr" sz="quarter" idx="11"/>
          </p:nvPr>
        </p:nvSpPr>
        <p:spPr>
          <a:xfrm>
            <a:off x="264458" y="6275668"/>
            <a:ext cx="4840941"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7F5CE407-6216-4202-80E4-A30DC2F709B2}"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629835" y="6275668"/>
            <a:ext cx="2133600" cy="365125"/>
          </a:xfrm>
          <a:prstGeom prst="rect">
            <a:avLst/>
          </a:prstGeom>
        </p:spPr>
        <p:txBody>
          <a:bodyPr/>
          <a:lstStyle/>
          <a:p>
            <a:fld id="{D10F0BFE-E1CB-B340-AB44-CE5D4A1D523C}" type="datetime1">
              <a:rPr lang="en-GB" smtClean="0"/>
              <a:t>17/11/16</a:t>
            </a:fld>
            <a:endParaRPr lang="en-US" dirty="0"/>
          </a:p>
        </p:txBody>
      </p:sp>
      <p:sp>
        <p:nvSpPr>
          <p:cNvPr id="3" name="Footer Placeholder 2"/>
          <p:cNvSpPr>
            <a:spLocks noGrp="1"/>
          </p:cNvSpPr>
          <p:nvPr>
            <p:ph type="ftr" sz="quarter" idx="11"/>
          </p:nvPr>
        </p:nvSpPr>
        <p:spPr>
          <a:xfrm>
            <a:off x="264458" y="6275668"/>
            <a:ext cx="4840941"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7F5CE407-6216-4202-80E4-A30DC2F709B2}"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a:prstGeom prst="rect">
            <a:avLst/>
          </a:prstGeom>
        </p:spPr>
        <p:txBody>
          <a:bodyPr anchor="b"/>
          <a:lstStyle>
            <a:lvl1pPr algn="ctr">
              <a:defRPr sz="3600" b="0"/>
            </a:lvl1pPr>
          </a:lstStyle>
          <a:p>
            <a:r>
              <a:rPr lang="en-GB" smtClean="0"/>
              <a:t>Click to edit Master title style</a:t>
            </a:r>
            <a:endParaRPr/>
          </a:p>
        </p:txBody>
      </p:sp>
      <p:sp>
        <p:nvSpPr>
          <p:cNvPr id="3" name="Content Placeholder 2"/>
          <p:cNvSpPr>
            <a:spLocks noGrp="1"/>
          </p:cNvSpPr>
          <p:nvPr>
            <p:ph idx="1"/>
          </p:nvPr>
        </p:nvSpPr>
        <p:spPr>
          <a:xfrm>
            <a:off x="4742824" y="368300"/>
            <a:ext cx="3840480" cy="5575300"/>
          </a:xfrm>
          <a:prstGeom prst="rect">
            <a:avLst/>
          </a:prstGeo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Text Placeholder 3"/>
          <p:cNvSpPr>
            <a:spLocks noGrp="1"/>
          </p:cNvSpPr>
          <p:nvPr>
            <p:ph type="body" sz="half" idx="2"/>
          </p:nvPr>
        </p:nvSpPr>
        <p:spPr>
          <a:xfrm>
            <a:off x="533399" y="1787856"/>
            <a:ext cx="3840480" cy="3720152"/>
          </a:xfrm>
          <a:prstGeom prst="rect">
            <a:avLst/>
          </a:prstGeo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5629835" y="6275668"/>
            <a:ext cx="2133600" cy="365125"/>
          </a:xfrm>
          <a:prstGeom prst="rect">
            <a:avLst/>
          </a:prstGeom>
        </p:spPr>
        <p:txBody>
          <a:bodyPr/>
          <a:lstStyle/>
          <a:p>
            <a:fld id="{9C2F8034-D479-F74F-BD5B-D7E52046976D}" type="datetime1">
              <a:rPr lang="en-GB" smtClean="0"/>
              <a:t>17/11/16</a:t>
            </a:fld>
            <a:endParaRPr lang="en-US" dirty="0"/>
          </a:p>
        </p:txBody>
      </p:sp>
      <p:sp>
        <p:nvSpPr>
          <p:cNvPr id="6" name="Footer Placeholder 5"/>
          <p:cNvSpPr>
            <a:spLocks noGrp="1"/>
          </p:cNvSpPr>
          <p:nvPr>
            <p:ph type="ftr" sz="quarter" idx="11"/>
          </p:nvPr>
        </p:nvSpPr>
        <p:spPr>
          <a:xfrm>
            <a:off x="264458" y="6275668"/>
            <a:ext cx="4840941"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897906" y="6275669"/>
            <a:ext cx="990600" cy="360000"/>
          </a:xfrm>
          <a:prstGeom prst="rect">
            <a:avLst/>
          </a:prstGeom>
        </p:spPr>
        <p:txBody>
          <a:bodyPr vert="horz" lIns="91440" tIns="45720" rIns="91440" bIns="45720" rtlCol="0" anchor="ctr"/>
          <a:lstStyle>
            <a:lvl1pPr algn="r">
              <a:defRPr sz="2000">
                <a:solidFill>
                  <a:schemeClr val="bg1"/>
                </a:solidFill>
              </a:defRPr>
            </a:lvl1pPr>
          </a:lstStyle>
          <a:p>
            <a:fld id="{7F5CE407-6216-4202-80E4-A30DC2F709B2}" type="slidenum">
              <a:rPr lang="en-US" smtClean="0"/>
              <a:pPr/>
              <a:t>‹#›</a:t>
            </a:fld>
            <a:endParaRPr lang="en-US" dirty="0"/>
          </a:p>
        </p:txBody>
      </p:sp>
      <p:pic>
        <p:nvPicPr>
          <p:cNvPr id="7" name="Picture 7" descr="Cardiff uni 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2700" y="-6350"/>
            <a:ext cx="838200" cy="7683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114300" y="6444946"/>
            <a:ext cx="7505700" cy="369332"/>
          </a:xfrm>
          <a:prstGeom prst="rect">
            <a:avLst/>
          </a:prstGeom>
          <a:noFill/>
        </p:spPr>
        <p:txBody>
          <a:bodyPr wrap="square" rtlCol="0">
            <a:spAutoFit/>
          </a:bodyPr>
          <a:lstStyle/>
          <a:p>
            <a:r>
              <a:rPr lang="en-US" sz="1800" b="1" kern="1200" dirty="0" smtClean="0">
                <a:solidFill>
                  <a:schemeClr val="bg1"/>
                </a:solidFill>
                <a:latin typeface="+mn-lt"/>
                <a:ea typeface="+mn-ea"/>
                <a:cs typeface="+mn-cs"/>
              </a:rPr>
              <a:t>Magnetism, superconductivity &amp; their applications Nov 2016</a:t>
            </a:r>
            <a:endParaRPr lang="en-US" sz="1600" b="1"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oleObject" Target="../embeddings/oleObject1.bin"/><Relationship Id="rId5" Type="http://schemas.openxmlformats.org/officeDocument/2006/relationships/image" Target="../media/image26.emf"/><Relationship Id="rId6" Type="http://schemas.openxmlformats.org/officeDocument/2006/relationships/package" Target="../embeddings/Microsoft_Word_Document11.docx"/><Relationship Id="rId7" Type="http://schemas.openxmlformats.org/officeDocument/2006/relationships/image" Target="../media/image25.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Word_Document12.docx"/><Relationship Id="rId4" Type="http://schemas.openxmlformats.org/officeDocument/2006/relationships/image" Target="../media/image30.emf"/><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oleObject" Target="../embeddings/oleObject2.bin"/><Relationship Id="rId8" Type="http://schemas.openxmlformats.org/officeDocument/2006/relationships/image" Target="../media/image31.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 Id="rId3" Type="http://schemas.openxmlformats.org/officeDocument/2006/relationships/image" Target="../media/image3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tiff"/><Relationship Id="rId3" Type="http://schemas.openxmlformats.org/officeDocument/2006/relationships/image" Target="../media/image4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 Id="rId3" Type="http://schemas.openxmlformats.org/officeDocument/2006/relationships/image" Target="../media/image49.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emf"/><Relationship Id="rId3"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oleObject" Target="../embeddings/Microsoft_Equation1.bin"/><Relationship Id="rId5" Type="http://schemas.openxmlformats.org/officeDocument/2006/relationships/image" Target="../media/image55.emf"/><Relationship Id="rId6" Type="http://schemas.openxmlformats.org/officeDocument/2006/relationships/oleObject" Target="../embeddings/Microsoft_Equation2.bin"/><Relationship Id="rId7" Type="http://schemas.openxmlformats.org/officeDocument/2006/relationships/image" Target="../media/image56.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40.JPG"/><Relationship Id="rId1" Type="http://schemas.openxmlformats.org/officeDocument/2006/relationships/slideLayout" Target="../slideLayouts/slideLayout2.xml"/><Relationship Id="rId2" Type="http://schemas.openxmlformats.org/officeDocument/2006/relationships/image" Target="../media/image58.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5"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image" Target="../media/image70.png"/><Relationship Id="rId1" Type="http://schemas.microsoft.com/office/2007/relationships/media" Target="../media/media1.mov"/><Relationship Id="rId2" Type="http://schemas.openxmlformats.org/officeDocument/2006/relationships/video" Target="../media/media1.mov"/></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1" Type="http://schemas.openxmlformats.org/officeDocument/2006/relationships/slideLayout" Target="../slideLayouts/slideLayout5.xml"/><Relationship Id="rId2"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13.xml"/><Relationship Id="rId2" Type="http://schemas.openxmlformats.org/officeDocument/2006/relationships/image" Target="../media/image7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package" Target="../embeddings/Microsoft_Word_Document13.docx"/><Relationship Id="rId4" Type="http://schemas.openxmlformats.org/officeDocument/2006/relationships/image" Target="../media/image81.emf"/><Relationship Id="rId5" Type="http://schemas.openxmlformats.org/officeDocument/2006/relationships/package" Target="../embeddings/Microsoft_Word_Document14.docx"/><Relationship Id="rId6" Type="http://schemas.openxmlformats.org/officeDocument/2006/relationships/image" Target="../media/image82.emf"/><Relationship Id="rId7" Type="http://schemas.openxmlformats.org/officeDocument/2006/relationships/package" Target="../embeddings/Microsoft_Word_Document15.docx"/><Relationship Id="rId8" Type="http://schemas.openxmlformats.org/officeDocument/2006/relationships/image" Target="../media/image83.emf"/><Relationship Id="rId9" Type="http://schemas.openxmlformats.org/officeDocument/2006/relationships/image" Target="../media/image85.jpg"/><Relationship Id="rId10" Type="http://schemas.openxmlformats.org/officeDocument/2006/relationships/package" Target="../embeddings/Microsoft_Word_Document16.docx"/><Relationship Id="rId11" Type="http://schemas.openxmlformats.org/officeDocument/2006/relationships/image" Target="../media/image84.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8.jpg"/><Relationship Id="rId4" Type="http://schemas.openxmlformats.org/officeDocument/2006/relationships/package" Target="../embeddings/Microsoft_Word_Document17.docx"/><Relationship Id="rId5" Type="http://schemas.openxmlformats.org/officeDocument/2006/relationships/image" Target="../media/image86.emf"/><Relationship Id="rId6" Type="http://schemas.openxmlformats.org/officeDocument/2006/relationships/package" Target="../embeddings/Microsoft_Word_Document18.docx"/><Relationship Id="rId7" Type="http://schemas.openxmlformats.org/officeDocument/2006/relationships/image" Target="../media/image87.emf"/><Relationship Id="rId8" Type="http://schemas.openxmlformats.org/officeDocument/2006/relationships/package" Target="../embeddings/Microsoft_Word_Document19.docx"/><Relationship Id="rId9" Type="http://schemas.openxmlformats.org/officeDocument/2006/relationships/image" Target="../media/image84.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9.png"/><Relationship Id="rId3" Type="http://schemas.openxmlformats.org/officeDocument/2006/relationships/image" Target="../media/image9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5.emf"/><Relationship Id="rId5" Type="http://schemas.openxmlformats.org/officeDocument/2006/relationships/package" Target="../embeddings/Microsoft_Word_Document2.docx"/><Relationship Id="rId6" Type="http://schemas.openxmlformats.org/officeDocument/2006/relationships/image" Target="../media/image16.emf"/><Relationship Id="rId7" Type="http://schemas.openxmlformats.org/officeDocument/2006/relationships/image" Target="../media/image17.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Word_Document3.docx"/><Relationship Id="rId4" Type="http://schemas.openxmlformats.org/officeDocument/2006/relationships/image" Target="../media/image18.emf"/><Relationship Id="rId5" Type="http://schemas.openxmlformats.org/officeDocument/2006/relationships/package" Target="../embeddings/Microsoft_Word_Document4.docx"/><Relationship Id="rId6" Type="http://schemas.openxmlformats.org/officeDocument/2006/relationships/image" Target="../media/image19.emf"/><Relationship Id="rId7" Type="http://schemas.openxmlformats.org/officeDocument/2006/relationships/package" Target="../embeddings/Microsoft_Word_Document5.docx"/><Relationship Id="rId8" Type="http://schemas.openxmlformats.org/officeDocument/2006/relationships/image" Target="../media/image20.emf"/><Relationship Id="rId9" Type="http://schemas.openxmlformats.org/officeDocument/2006/relationships/package" Target="../embeddings/Microsoft_Word_Document6.docx"/><Relationship Id="rId10" Type="http://schemas.openxmlformats.org/officeDocument/2006/relationships/image" Target="../media/image21.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package" Target="../embeddings/Microsoft_Word_Document7.docx"/><Relationship Id="rId4" Type="http://schemas.openxmlformats.org/officeDocument/2006/relationships/image" Target="../media/image22.emf"/><Relationship Id="rId5" Type="http://schemas.openxmlformats.org/officeDocument/2006/relationships/package" Target="../embeddings/Microsoft_Word_Document8.docx"/><Relationship Id="rId6" Type="http://schemas.openxmlformats.org/officeDocument/2006/relationships/image" Target="../media/image23.emf"/><Relationship Id="rId7" Type="http://schemas.openxmlformats.org/officeDocument/2006/relationships/package" Target="../embeddings/Microsoft_Word_Document9.docx"/><Relationship Id="rId8" Type="http://schemas.openxmlformats.org/officeDocument/2006/relationships/image" Target="../media/image24.emf"/><Relationship Id="rId9" Type="http://schemas.openxmlformats.org/officeDocument/2006/relationships/package" Target="../embeddings/Microsoft_Word_Document10.docx"/><Relationship Id="rId10" Type="http://schemas.openxmlformats.org/officeDocument/2006/relationships/image" Target="../media/image25.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87400" y="622301"/>
            <a:ext cx="8216900" cy="1422400"/>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sz="3200" dirty="0" smtClean="0">
                <a:latin typeface="Calibri"/>
                <a:cs typeface="Calibri"/>
              </a:rPr>
              <a:t>An Overview of Kinetic Inductance Detectors and Applications </a:t>
            </a:r>
          </a:p>
          <a:p>
            <a:endParaRPr lang="en-US" sz="3600" dirty="0">
              <a:latin typeface="Calibri"/>
              <a:cs typeface="Calibri"/>
            </a:endParaRPr>
          </a:p>
          <a:p>
            <a:r>
              <a:rPr lang="en-US" sz="2800" b="1" dirty="0" smtClean="0">
                <a:latin typeface="Calibri"/>
                <a:cs typeface="Calibri"/>
              </a:rPr>
              <a:t>Simon Doyle – Cardiff University</a:t>
            </a:r>
            <a:endParaRPr lang="en-US" sz="2800" b="1" dirty="0">
              <a:latin typeface="Calibri"/>
              <a:cs typeface="Calibri"/>
            </a:endParaRPr>
          </a:p>
        </p:txBody>
      </p:sp>
      <p:pic>
        <p:nvPicPr>
          <p:cNvPr id="6" name="Picture 5" descr="OS X Yosemite HD:Users:PeteBarry:Dropbox:Camera Uploads:2015-10-02 14.49.25.jpg"/>
          <p:cNvPicPr/>
          <p:nvPr/>
        </p:nvPicPr>
        <p:blipFill rotWithShape="1">
          <a:blip r:embed="rId2">
            <a:extLst>
              <a:ext uri="{28A0092B-C50C-407E-A947-70E740481C1C}">
                <a14:useLocalDpi xmlns:a14="http://schemas.microsoft.com/office/drawing/2010/main" val="0"/>
              </a:ext>
            </a:extLst>
          </a:blip>
          <a:srcRect t="27939"/>
          <a:stretch/>
        </p:blipFill>
        <p:spPr bwMode="auto">
          <a:xfrm>
            <a:off x="629285" y="2959100"/>
            <a:ext cx="2653030" cy="3380422"/>
          </a:xfrm>
          <a:prstGeom prst="rect">
            <a:avLst/>
          </a:prstGeom>
          <a:noFill/>
          <a:ln>
            <a:noFill/>
          </a:ln>
          <a:extLst>
            <a:ext uri="{53640926-AAD7-44d8-BBD7-CCE9431645EC}">
              <a14:shadowObscured xmlns:a14="http://schemas.microsoft.com/office/drawing/2010/main"/>
            </a:ext>
          </a:extLst>
        </p:spPr>
      </p:pic>
      <p:pic>
        <p:nvPicPr>
          <p:cNvPr id="8" name="Picture 7"/>
          <p:cNvPicPr>
            <a:picLocks noChangeAspect="1"/>
          </p:cNvPicPr>
          <p:nvPr/>
        </p:nvPicPr>
        <p:blipFill>
          <a:blip r:embed="rId3"/>
          <a:stretch>
            <a:fillRect/>
          </a:stretch>
        </p:blipFill>
        <p:spPr>
          <a:xfrm flipH="1">
            <a:off x="5399591" y="2959100"/>
            <a:ext cx="3312609" cy="3380422"/>
          </a:xfrm>
          <a:prstGeom prst="rect">
            <a:avLst/>
          </a:prstGeom>
        </p:spPr>
      </p:pic>
      <p:pic>
        <p:nvPicPr>
          <p:cNvPr id="9" name="Picture 8"/>
          <p:cNvPicPr>
            <a:picLocks noChangeAspect="1"/>
          </p:cNvPicPr>
          <p:nvPr/>
        </p:nvPicPr>
        <p:blipFill rotWithShape="1">
          <a:blip r:embed="rId4"/>
          <a:srcRect l="7407" r="5927"/>
          <a:stretch/>
        </p:blipFill>
        <p:spPr>
          <a:xfrm flipH="1">
            <a:off x="3320813" y="2959100"/>
            <a:ext cx="2063986" cy="3380422"/>
          </a:xfrm>
          <a:prstGeom prst="rect">
            <a:avLst/>
          </a:prstGeom>
        </p:spPr>
      </p:pic>
      <p:sp>
        <p:nvSpPr>
          <p:cNvPr id="2" name="Slide Number Placeholder 1"/>
          <p:cNvSpPr>
            <a:spLocks noGrp="1"/>
          </p:cNvSpPr>
          <p:nvPr>
            <p:ph type="sldNum" sz="quarter" idx="12"/>
          </p:nvPr>
        </p:nvSpPr>
        <p:spPr/>
        <p:txBody>
          <a:bodyPr/>
          <a:lstStyle/>
          <a:p>
            <a:fld id="{7F5CE407-6216-4202-80E4-A30DC2F709B2}" type="slidenum">
              <a:rPr lang="en-US" smtClean="0"/>
              <a:t>1</a:t>
            </a:fld>
            <a:endParaRPr lang="en-US" dirty="0"/>
          </a:p>
        </p:txBody>
      </p:sp>
    </p:spTree>
    <p:extLst>
      <p:ext uri="{BB962C8B-B14F-4D97-AF65-F5344CB8AC3E}">
        <p14:creationId xmlns:p14="http://schemas.microsoft.com/office/powerpoint/2010/main" val="36086459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527424"/>
          </a:xfrm>
        </p:spPr>
        <p:txBody>
          <a:bodyPr/>
          <a:lstStyle/>
          <a:p>
            <a:r>
              <a:rPr lang="en-US" sz="3200" b="1" dirty="0" smtClean="0"/>
              <a:t>What is Kinetic Inductance?</a:t>
            </a:r>
            <a:endParaRPr lang="en-US" sz="3200" b="1" dirty="0"/>
          </a:p>
        </p:txBody>
      </p:sp>
      <p:sp>
        <p:nvSpPr>
          <p:cNvPr id="3" name="Content Placeholder 2"/>
          <p:cNvSpPr>
            <a:spLocks noGrp="1"/>
          </p:cNvSpPr>
          <p:nvPr>
            <p:ph idx="1"/>
          </p:nvPr>
        </p:nvSpPr>
        <p:spPr>
          <a:xfrm>
            <a:off x="828674" y="635000"/>
            <a:ext cx="8289925" cy="2654299"/>
          </a:xfrm>
        </p:spPr>
        <p:txBody>
          <a:bodyPr>
            <a:normAutofit/>
          </a:bodyPr>
          <a:lstStyle/>
          <a:p>
            <a:r>
              <a:rPr lang="en-US" sz="2000" dirty="0" smtClean="0">
                <a:solidFill>
                  <a:srgbClr val="000000"/>
                </a:solidFill>
                <a:latin typeface="Arial"/>
                <a:cs typeface="Arial"/>
              </a:rPr>
              <a:t>A complex surface impedance associated with the inertia of a non-scattering electron population in a superconductor (Cooper-pairs).</a:t>
            </a:r>
          </a:p>
        </p:txBody>
      </p:sp>
      <p:pic>
        <p:nvPicPr>
          <p:cNvPr id="6" name="Picture 5" descr="e_mom_shem.b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275" y="2870200"/>
            <a:ext cx="3173270" cy="3416300"/>
          </a:xfrm>
          <a:prstGeom prst="rect">
            <a:avLst/>
          </a:prstGeom>
        </p:spPr>
      </p:pic>
      <p:sp>
        <p:nvSpPr>
          <p:cNvPr id="7" name="TextBox 6"/>
          <p:cNvSpPr txBox="1"/>
          <p:nvPr/>
        </p:nvSpPr>
        <p:spPr>
          <a:xfrm>
            <a:off x="4051300" y="2704594"/>
            <a:ext cx="4540251" cy="4247317"/>
          </a:xfrm>
          <a:prstGeom prst="rect">
            <a:avLst/>
          </a:prstGeom>
          <a:noFill/>
        </p:spPr>
        <p:txBody>
          <a:bodyPr wrap="square" rtlCol="0">
            <a:spAutoFit/>
          </a:bodyPr>
          <a:lstStyle/>
          <a:p>
            <a:r>
              <a:rPr lang="en-US" dirty="0" smtClean="0">
                <a:latin typeface="Arial"/>
                <a:cs typeface="Arial"/>
              </a:rPr>
              <a:t>As an electron is accelerated in an electric field it gains kinetic energy due to the velocity gained and the electron mass.</a:t>
            </a:r>
          </a:p>
          <a:p>
            <a:endParaRPr lang="en-US" dirty="0" smtClean="0">
              <a:latin typeface="Arial"/>
              <a:cs typeface="Arial"/>
            </a:endParaRPr>
          </a:p>
          <a:p>
            <a:endParaRPr lang="en-US" dirty="0">
              <a:latin typeface="Arial"/>
              <a:cs typeface="Arial"/>
            </a:endParaRPr>
          </a:p>
          <a:p>
            <a:endParaRPr lang="en-US" dirty="0" smtClean="0">
              <a:latin typeface="Arial"/>
              <a:cs typeface="Arial"/>
            </a:endParaRPr>
          </a:p>
          <a:p>
            <a:endParaRPr lang="en-US" dirty="0" smtClean="0">
              <a:latin typeface="Arial"/>
              <a:cs typeface="Arial"/>
            </a:endParaRPr>
          </a:p>
          <a:p>
            <a:r>
              <a:rPr lang="en-US" dirty="0" smtClean="0">
                <a:latin typeface="Arial"/>
                <a:cs typeface="Arial"/>
              </a:rPr>
              <a:t>When the field is reversed the kinetic energy gained must be returned to the field before the electron can change direction. The electron velocity is proportional to the current, hence the current will lag the field as it would in an inductor. </a:t>
            </a:r>
          </a:p>
          <a:p>
            <a:endParaRPr lang="en-US" dirty="0"/>
          </a:p>
          <a:p>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2477588137"/>
              </p:ext>
            </p:extLst>
          </p:nvPr>
        </p:nvGraphicFramePr>
        <p:xfrm>
          <a:off x="5441950" y="3890581"/>
          <a:ext cx="1189122" cy="567120"/>
        </p:xfrm>
        <a:graphic>
          <a:graphicData uri="http://schemas.openxmlformats.org/presentationml/2006/ole">
            <mc:AlternateContent xmlns:mc="http://schemas.openxmlformats.org/markup-compatibility/2006">
              <mc:Choice xmlns:v="urn:schemas-microsoft-com:vml" Requires="v">
                <p:oleObj spid="_x0000_s1159" name="Equation" r:id="rId4" imgW="825500" imgH="393700" progId="Equation.3">
                  <p:embed/>
                </p:oleObj>
              </mc:Choice>
              <mc:Fallback>
                <p:oleObj name="Equation" r:id="rId4" imgW="825500" imgH="393700" progId="Equation.3">
                  <p:embed/>
                  <p:pic>
                    <p:nvPicPr>
                      <p:cNvPr id="0" name=""/>
                      <p:cNvPicPr/>
                      <p:nvPr/>
                    </p:nvPicPr>
                    <p:blipFill>
                      <a:blip r:embed="rId5"/>
                      <a:stretch>
                        <a:fillRect/>
                      </a:stretch>
                    </p:blipFill>
                    <p:spPr>
                      <a:xfrm>
                        <a:off x="5441950" y="3890581"/>
                        <a:ext cx="1189122" cy="567120"/>
                      </a:xfrm>
                      <a:prstGeom prst="rect">
                        <a:avLst/>
                      </a:prstGeom>
                    </p:spPr>
                  </p:pic>
                </p:oleObj>
              </mc:Fallback>
            </mc:AlternateContent>
          </a:graphicData>
        </a:graphic>
      </p:graphicFrame>
      <p:sp>
        <p:nvSpPr>
          <p:cNvPr id="4" name="Slide Number Placeholder 3"/>
          <p:cNvSpPr>
            <a:spLocks noGrp="1"/>
          </p:cNvSpPr>
          <p:nvPr>
            <p:ph type="sldNum" sz="quarter" idx="12"/>
          </p:nvPr>
        </p:nvSpPr>
        <p:spPr/>
        <p:txBody>
          <a:bodyPr/>
          <a:lstStyle/>
          <a:p>
            <a:fld id="{7F5CE407-6216-4202-80E4-A30DC2F709B2}" type="slidenum">
              <a:rPr lang="en-US" smtClean="0"/>
              <a:t>10</a:t>
            </a:fld>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1450084241"/>
              </p:ext>
            </p:extLst>
          </p:nvPr>
        </p:nvGraphicFramePr>
        <p:xfrm>
          <a:off x="-4501233" y="1445233"/>
          <a:ext cx="17297949" cy="1457477"/>
        </p:xfrm>
        <a:graphic>
          <a:graphicData uri="http://schemas.openxmlformats.org/presentationml/2006/ole">
            <mc:AlternateContent xmlns:mc="http://schemas.openxmlformats.org/markup-compatibility/2006">
              <mc:Choice xmlns:v="urn:schemas-microsoft-com:vml" Requires="v">
                <p:oleObj spid="_x0000_s1160" name="Document" r:id="rId6" imgW="5727700" imgH="482600" progId="Word.Document.12">
                  <p:embed/>
                </p:oleObj>
              </mc:Choice>
              <mc:Fallback>
                <p:oleObj name="Document" r:id="rId6" imgW="5727700" imgH="482600" progId="Word.Document.12">
                  <p:embed/>
                  <p:pic>
                    <p:nvPicPr>
                      <p:cNvPr id="0" name=""/>
                      <p:cNvPicPr/>
                      <p:nvPr/>
                    </p:nvPicPr>
                    <p:blipFill>
                      <a:blip r:embed="rId7"/>
                      <a:stretch>
                        <a:fillRect/>
                      </a:stretch>
                    </p:blipFill>
                    <p:spPr>
                      <a:xfrm>
                        <a:off x="-4501233" y="1445233"/>
                        <a:ext cx="17297949" cy="1457477"/>
                      </a:xfrm>
                      <a:prstGeom prst="rect">
                        <a:avLst/>
                      </a:prstGeom>
                    </p:spPr>
                  </p:pic>
                </p:oleObj>
              </mc:Fallback>
            </mc:AlternateContent>
          </a:graphicData>
        </a:graphic>
      </p:graphicFrame>
    </p:spTree>
    <p:extLst>
      <p:ext uri="{BB962C8B-B14F-4D97-AF65-F5344CB8AC3E}">
        <p14:creationId xmlns:p14="http://schemas.microsoft.com/office/powerpoint/2010/main" val="331896570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375" y="107576"/>
            <a:ext cx="8042276" cy="527424"/>
          </a:xfrm>
        </p:spPr>
        <p:txBody>
          <a:bodyPr/>
          <a:lstStyle/>
          <a:p>
            <a:r>
              <a:rPr lang="en-US" sz="3200" b="1" dirty="0" smtClean="0"/>
              <a:t>The two fluid model of superconductors</a:t>
            </a:r>
            <a:endParaRPr lang="en-US" sz="3200" b="1" dirty="0"/>
          </a:p>
        </p:txBody>
      </p:sp>
      <p:sp>
        <p:nvSpPr>
          <p:cNvPr id="3" name="Content Placeholder 2"/>
          <p:cNvSpPr>
            <a:spLocks noGrp="1"/>
          </p:cNvSpPr>
          <p:nvPr>
            <p:ph idx="1"/>
          </p:nvPr>
        </p:nvSpPr>
        <p:spPr>
          <a:xfrm>
            <a:off x="549274" y="1016001"/>
            <a:ext cx="8289925" cy="1308099"/>
          </a:xfrm>
        </p:spPr>
        <p:txBody>
          <a:bodyPr>
            <a:normAutofit/>
          </a:bodyPr>
          <a:lstStyle/>
          <a:p>
            <a:r>
              <a:rPr lang="en-US" sz="2000" dirty="0" smtClean="0">
                <a:solidFill>
                  <a:srgbClr val="000000"/>
                </a:solidFill>
                <a:latin typeface="Arial"/>
                <a:cs typeface="Arial"/>
              </a:rPr>
              <a:t>The resistive behavior of a superconductor at RF frequencies can be explained by considering the two fluid model.</a:t>
            </a:r>
          </a:p>
        </p:txBody>
      </p:sp>
      <p:pic>
        <p:nvPicPr>
          <p:cNvPr id="4" name="Picture 3" descr="Sig1_Sig2_G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5622" y="2400300"/>
            <a:ext cx="4461830" cy="3371555"/>
          </a:xfrm>
          <a:prstGeom prst="rect">
            <a:avLst/>
          </a:prstGeom>
        </p:spPr>
      </p:pic>
      <p:pic>
        <p:nvPicPr>
          <p:cNvPr id="5" name="Picture 4" descr="two_flui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787" y="2400300"/>
            <a:ext cx="3915840" cy="3358856"/>
          </a:xfrm>
          <a:prstGeom prst="rect">
            <a:avLst/>
          </a:prstGeom>
        </p:spPr>
      </p:pic>
      <p:cxnSp>
        <p:nvCxnSpPr>
          <p:cNvPr id="6" name="Straight Connector 5"/>
          <p:cNvCxnSpPr/>
          <p:nvPr/>
        </p:nvCxnSpPr>
        <p:spPr>
          <a:xfrm flipV="1">
            <a:off x="2186573" y="3863861"/>
            <a:ext cx="811782" cy="824924"/>
          </a:xfrm>
          <a:prstGeom prst="line">
            <a:avLst/>
          </a:prstGeom>
          <a:ln w="38100" cmpd="sng">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flipV="1">
            <a:off x="2278226" y="3863861"/>
            <a:ext cx="720129" cy="824924"/>
          </a:xfrm>
          <a:prstGeom prst="line">
            <a:avLst/>
          </a:prstGeom>
          <a:ln w="38100" cmpd="sng">
            <a:solidFill>
              <a:srgbClr val="C00000"/>
            </a:solidFill>
          </a:ln>
        </p:spPr>
        <p:style>
          <a:lnRef idx="2">
            <a:schemeClr val="accent1"/>
          </a:lnRef>
          <a:fillRef idx="0">
            <a:schemeClr val="accent1"/>
          </a:fillRef>
          <a:effectRef idx="1">
            <a:schemeClr val="accent1"/>
          </a:effectRef>
          <a:fontRef idx="minor">
            <a:schemeClr val="tx1"/>
          </a:fontRef>
        </p:style>
      </p:cxnSp>
      <p:sp>
        <p:nvSpPr>
          <p:cNvPr id="8" name="Slide Number Placeholder 7"/>
          <p:cNvSpPr>
            <a:spLocks noGrp="1"/>
          </p:cNvSpPr>
          <p:nvPr>
            <p:ph type="sldNum" sz="quarter" idx="12"/>
          </p:nvPr>
        </p:nvSpPr>
        <p:spPr/>
        <p:txBody>
          <a:bodyPr/>
          <a:lstStyle/>
          <a:p>
            <a:fld id="{7F5CE407-6216-4202-80E4-A30DC2F709B2}" type="slidenum">
              <a:rPr lang="en-US" smtClean="0"/>
              <a:t>11</a:t>
            </a:fld>
            <a:endParaRPr lang="en-US" dirty="0"/>
          </a:p>
        </p:txBody>
      </p:sp>
    </p:spTree>
    <p:extLst>
      <p:ext uri="{BB962C8B-B14F-4D97-AF65-F5344CB8AC3E}">
        <p14:creationId xmlns:p14="http://schemas.microsoft.com/office/powerpoint/2010/main" val="265632937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684388"/>
          </a:xfrm>
        </p:spPr>
        <p:txBody>
          <a:bodyPr/>
          <a:lstStyle/>
          <a:p>
            <a:r>
              <a:rPr lang="en-US" sz="3600" dirty="0" smtClean="0">
                <a:latin typeface="Calibri"/>
                <a:cs typeface="Calibri"/>
              </a:rPr>
              <a:t>Quasi-particle lifetime</a:t>
            </a:r>
            <a:endParaRPr lang="en-US" sz="3600" dirty="0">
              <a:latin typeface="Calibri"/>
              <a:cs typeface="Calibri"/>
            </a:endParaRPr>
          </a:p>
        </p:txBody>
      </p:sp>
      <p:sp>
        <p:nvSpPr>
          <p:cNvPr id="4" name="TextBox 3"/>
          <p:cNvSpPr txBox="1"/>
          <p:nvPr/>
        </p:nvSpPr>
        <p:spPr>
          <a:xfrm>
            <a:off x="589484" y="778269"/>
            <a:ext cx="8002067" cy="1015663"/>
          </a:xfrm>
          <a:prstGeom prst="rect">
            <a:avLst/>
          </a:prstGeom>
          <a:noFill/>
        </p:spPr>
        <p:txBody>
          <a:bodyPr wrap="square" rtlCol="0">
            <a:spAutoFit/>
          </a:bodyPr>
          <a:lstStyle/>
          <a:p>
            <a:r>
              <a:rPr lang="en-US" sz="2000" dirty="0" smtClean="0">
                <a:latin typeface="Calibri"/>
                <a:cs typeface="Calibri"/>
              </a:rPr>
              <a:t>A Cooper pair can be split, by say absorbing a photon of energy </a:t>
            </a:r>
            <a:r>
              <a:rPr lang="en-US" sz="2000" dirty="0" err="1" smtClean="0">
                <a:latin typeface="Calibri"/>
                <a:cs typeface="Calibri"/>
              </a:rPr>
              <a:t>hf</a:t>
            </a:r>
            <a:r>
              <a:rPr lang="en-US" sz="2000" dirty="0" smtClean="0">
                <a:latin typeface="Calibri"/>
                <a:cs typeface="Calibri"/>
              </a:rPr>
              <a:t>&gt;2Δ. The time for the quasi-particle to recombine to form a Cooper pair is dictated by the quasi-particle lifetime given by Kaplan theory: </a:t>
            </a:r>
            <a:endParaRPr lang="en-US" sz="2000" dirty="0">
              <a:latin typeface="Calibri"/>
              <a:cs typeface="Calibri"/>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53014317"/>
              </p:ext>
            </p:extLst>
          </p:nvPr>
        </p:nvGraphicFramePr>
        <p:xfrm>
          <a:off x="-3365276" y="1965845"/>
          <a:ext cx="11956827" cy="1272567"/>
        </p:xfrm>
        <a:graphic>
          <a:graphicData uri="http://schemas.openxmlformats.org/presentationml/2006/ole">
            <mc:AlternateContent xmlns:mc="http://schemas.openxmlformats.org/markup-compatibility/2006">
              <mc:Choice xmlns:v="urn:schemas-microsoft-com:vml" Requires="v">
                <p:oleObj spid="_x0000_s49215" name="Document" r:id="rId3" imgW="5727700" imgH="609600" progId="Word.Document.12">
                  <p:embed/>
                </p:oleObj>
              </mc:Choice>
              <mc:Fallback>
                <p:oleObj name="Document" r:id="rId3" imgW="5727700" imgH="609600" progId="Word.Document.12">
                  <p:embed/>
                  <p:pic>
                    <p:nvPicPr>
                      <p:cNvPr id="0" name=""/>
                      <p:cNvPicPr/>
                      <p:nvPr/>
                    </p:nvPicPr>
                    <p:blipFill>
                      <a:blip r:embed="rId4"/>
                      <a:stretch>
                        <a:fillRect/>
                      </a:stretch>
                    </p:blipFill>
                    <p:spPr>
                      <a:xfrm>
                        <a:off x="-3365276" y="1965845"/>
                        <a:ext cx="11956827" cy="1272567"/>
                      </a:xfrm>
                      <a:prstGeom prst="rect">
                        <a:avLst/>
                      </a:prstGeom>
                    </p:spPr>
                  </p:pic>
                </p:oleObj>
              </mc:Fallback>
            </mc:AlternateContent>
          </a:graphicData>
        </a:graphic>
      </p:graphicFrame>
      <p:sp>
        <p:nvSpPr>
          <p:cNvPr id="7" name="TextBox 6"/>
          <p:cNvSpPr txBox="1"/>
          <p:nvPr/>
        </p:nvSpPr>
        <p:spPr>
          <a:xfrm>
            <a:off x="394492" y="3072127"/>
            <a:ext cx="3400195" cy="646331"/>
          </a:xfrm>
          <a:prstGeom prst="rect">
            <a:avLst/>
          </a:prstGeom>
          <a:noFill/>
        </p:spPr>
        <p:txBody>
          <a:bodyPr wrap="square" rtlCol="0">
            <a:spAutoFit/>
          </a:bodyPr>
          <a:lstStyle/>
          <a:p>
            <a:r>
              <a:rPr lang="en-US" dirty="0" smtClean="0"/>
              <a:t>Here τ</a:t>
            </a:r>
            <a:r>
              <a:rPr lang="en-US" baseline="-25000" dirty="0" smtClean="0"/>
              <a:t>0 </a:t>
            </a:r>
            <a:r>
              <a:rPr lang="en-US" dirty="0" smtClean="0"/>
              <a:t>is a material dependent property</a:t>
            </a:r>
            <a:endParaRPr lang="en-US" baseline="-25000" dirty="0"/>
          </a:p>
        </p:txBody>
      </p:sp>
      <p:pic>
        <p:nvPicPr>
          <p:cNvPr id="8" name="Picture 7"/>
          <p:cNvPicPr>
            <a:picLocks noChangeAspect="1"/>
          </p:cNvPicPr>
          <p:nvPr/>
        </p:nvPicPr>
        <p:blipFill>
          <a:blip r:embed="rId5"/>
          <a:stretch>
            <a:fillRect/>
          </a:stretch>
        </p:blipFill>
        <p:spPr>
          <a:xfrm>
            <a:off x="5245100" y="1818300"/>
            <a:ext cx="3731525" cy="1795090"/>
          </a:xfrm>
          <a:prstGeom prst="rect">
            <a:avLst/>
          </a:prstGeom>
        </p:spPr>
      </p:pic>
      <p:sp>
        <p:nvSpPr>
          <p:cNvPr id="3" name="Slide Number Placeholder 2"/>
          <p:cNvSpPr>
            <a:spLocks noGrp="1"/>
          </p:cNvSpPr>
          <p:nvPr>
            <p:ph type="sldNum" sz="quarter" idx="12"/>
          </p:nvPr>
        </p:nvSpPr>
        <p:spPr/>
        <p:txBody>
          <a:bodyPr/>
          <a:lstStyle/>
          <a:p>
            <a:fld id="{7F5CE407-6216-4202-80E4-A30DC2F709B2}" type="slidenum">
              <a:rPr lang="en-US" smtClean="0"/>
              <a:t>12</a:t>
            </a:fld>
            <a:endParaRPr lang="en-US"/>
          </a:p>
        </p:txBody>
      </p:sp>
      <p:pic>
        <p:nvPicPr>
          <p:cNvPr id="9" name="Picture 8"/>
          <p:cNvPicPr>
            <a:picLocks noChangeAspect="1"/>
          </p:cNvPicPr>
          <p:nvPr/>
        </p:nvPicPr>
        <p:blipFill>
          <a:blip r:embed="rId6"/>
          <a:stretch>
            <a:fillRect/>
          </a:stretch>
        </p:blipFill>
        <p:spPr>
          <a:xfrm>
            <a:off x="4278406" y="3587990"/>
            <a:ext cx="4178300" cy="3061831"/>
          </a:xfrm>
          <a:prstGeom prst="rect">
            <a:avLst/>
          </a:prstGeom>
        </p:spPr>
      </p:pic>
      <p:sp>
        <p:nvSpPr>
          <p:cNvPr id="10" name="TextBox 9"/>
          <p:cNvSpPr txBox="1"/>
          <p:nvPr/>
        </p:nvSpPr>
        <p:spPr>
          <a:xfrm>
            <a:off x="215900" y="5752449"/>
            <a:ext cx="3810000" cy="523220"/>
          </a:xfrm>
          <a:prstGeom prst="rect">
            <a:avLst/>
          </a:prstGeom>
          <a:noFill/>
        </p:spPr>
        <p:txBody>
          <a:bodyPr wrap="square" rtlCol="0">
            <a:spAutoFit/>
          </a:bodyPr>
          <a:lstStyle/>
          <a:p>
            <a:r>
              <a:rPr lang="en-GB" sz="1400" dirty="0" smtClean="0"/>
              <a:t>P.J. de </a:t>
            </a:r>
            <a:r>
              <a:rPr lang="en-GB" sz="1400" dirty="0" err="1" smtClean="0"/>
              <a:t>Visser</a:t>
            </a:r>
            <a:r>
              <a:rPr lang="en-GB" sz="1400" dirty="0" smtClean="0"/>
              <a:t>, et </a:t>
            </a:r>
            <a:r>
              <a:rPr lang="en-GB" sz="1400" dirty="0"/>
              <a:t>al., J. Low Temp. Phys., vol. </a:t>
            </a:r>
            <a:r>
              <a:rPr lang="en-GB" sz="1400" dirty="0" smtClean="0"/>
              <a:t>167, </a:t>
            </a:r>
            <a:r>
              <a:rPr lang="en-GB" sz="1400" dirty="0"/>
              <a:t>no. </a:t>
            </a:r>
            <a:r>
              <a:rPr lang="en-GB" sz="1400" dirty="0" smtClean="0"/>
              <a:t>3–</a:t>
            </a:r>
            <a:r>
              <a:rPr lang="en-GB" sz="1400" dirty="0"/>
              <a:t>4</a:t>
            </a:r>
            <a:r>
              <a:rPr lang="en-GB" sz="1400" dirty="0" smtClean="0"/>
              <a:t>, </a:t>
            </a:r>
            <a:r>
              <a:rPr lang="en-GB" sz="1400" dirty="0"/>
              <a:t>pp. </a:t>
            </a:r>
            <a:r>
              <a:rPr lang="en-GB" sz="1400" dirty="0" smtClean="0"/>
              <a:t>335–340, </a:t>
            </a:r>
            <a:r>
              <a:rPr lang="en-GB" sz="1400" dirty="0"/>
              <a:t>Jan. </a:t>
            </a:r>
            <a:r>
              <a:rPr lang="en-GB" sz="1400" dirty="0" smtClean="0"/>
              <a:t>2012. </a:t>
            </a:r>
            <a:endParaRPr lang="en-US" sz="1400" dirty="0"/>
          </a:p>
        </p:txBody>
      </p:sp>
      <p:graphicFrame>
        <p:nvGraphicFramePr>
          <p:cNvPr id="11" name="Object 10"/>
          <p:cNvGraphicFramePr>
            <a:graphicFrameLocks noChangeAspect="1"/>
          </p:cNvGraphicFramePr>
          <p:nvPr>
            <p:extLst>
              <p:ext uri="{D42A27DB-BD31-4B8C-83A1-F6EECF244321}">
                <p14:modId xmlns:p14="http://schemas.microsoft.com/office/powerpoint/2010/main" val="1947893956"/>
              </p:ext>
            </p:extLst>
          </p:nvPr>
        </p:nvGraphicFramePr>
        <p:xfrm>
          <a:off x="549275" y="3927474"/>
          <a:ext cx="2979526" cy="1343025"/>
        </p:xfrm>
        <a:graphic>
          <a:graphicData uri="http://schemas.openxmlformats.org/presentationml/2006/ole">
            <mc:AlternateContent xmlns:mc="http://schemas.openxmlformats.org/markup-compatibility/2006">
              <mc:Choice xmlns:v="urn:schemas-microsoft-com:vml" Requires="v">
                <p:oleObj spid="_x0000_s49216" name="Equation" r:id="rId7" imgW="901700" imgH="406400" progId="Equation.3">
                  <p:embed/>
                </p:oleObj>
              </mc:Choice>
              <mc:Fallback>
                <p:oleObj name="Equation" r:id="rId7" imgW="901700" imgH="406400" progId="Equation.3">
                  <p:embed/>
                  <p:pic>
                    <p:nvPicPr>
                      <p:cNvPr id="0" name=""/>
                      <p:cNvPicPr/>
                      <p:nvPr/>
                    </p:nvPicPr>
                    <p:blipFill>
                      <a:blip r:embed="rId8"/>
                      <a:stretch>
                        <a:fillRect/>
                      </a:stretch>
                    </p:blipFill>
                    <p:spPr>
                      <a:xfrm>
                        <a:off x="549275" y="3927474"/>
                        <a:ext cx="2979526" cy="1343025"/>
                      </a:xfrm>
                      <a:prstGeom prst="rect">
                        <a:avLst/>
                      </a:prstGeom>
                      <a:ln w="28575" cmpd="sng">
                        <a:solidFill>
                          <a:schemeClr val="accent6"/>
                        </a:solidFill>
                      </a:ln>
                    </p:spPr>
                  </p:pic>
                </p:oleObj>
              </mc:Fallback>
            </mc:AlternateContent>
          </a:graphicData>
        </a:graphic>
      </p:graphicFrame>
    </p:spTree>
    <p:extLst>
      <p:ext uri="{BB962C8B-B14F-4D97-AF65-F5344CB8AC3E}">
        <p14:creationId xmlns:p14="http://schemas.microsoft.com/office/powerpoint/2010/main" val="140498136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900" y="113552"/>
            <a:ext cx="8712200" cy="521448"/>
          </a:xfrm>
        </p:spPr>
        <p:txBody>
          <a:bodyPr/>
          <a:lstStyle/>
          <a:p>
            <a:r>
              <a:rPr lang="en-US" sz="2800" b="1" dirty="0" smtClean="0"/>
              <a:t>Response to change in quasi-particle density</a:t>
            </a:r>
            <a:endParaRPr lang="en-US" sz="2800" b="1" dirty="0"/>
          </a:p>
        </p:txBody>
      </p:sp>
      <p:sp>
        <p:nvSpPr>
          <p:cNvPr id="3" name="TextBox 2"/>
          <p:cNvSpPr txBox="1"/>
          <p:nvPr/>
        </p:nvSpPr>
        <p:spPr>
          <a:xfrm>
            <a:off x="4165600" y="4224883"/>
            <a:ext cx="4864100" cy="1631216"/>
          </a:xfrm>
          <a:prstGeom prst="rect">
            <a:avLst/>
          </a:prstGeom>
          <a:noFill/>
        </p:spPr>
        <p:txBody>
          <a:bodyPr wrap="square" rtlCol="0">
            <a:spAutoFit/>
          </a:bodyPr>
          <a:lstStyle/>
          <a:p>
            <a:pPr marL="285750" indent="-285750">
              <a:buFont typeface="Arial"/>
              <a:buChar char="•"/>
            </a:pPr>
            <a:r>
              <a:rPr lang="en-US" sz="2000" b="1" dirty="0" smtClean="0">
                <a:latin typeface="Calibri"/>
                <a:cs typeface="Calibri"/>
              </a:rPr>
              <a:t>Change in L</a:t>
            </a:r>
            <a:r>
              <a:rPr lang="en-US" sz="2000" b="1" baseline="-25000" dirty="0" smtClean="0">
                <a:latin typeface="Calibri"/>
                <a:cs typeface="Calibri"/>
              </a:rPr>
              <a:t>int</a:t>
            </a:r>
            <a:r>
              <a:rPr lang="en-US" sz="2000" b="1" dirty="0" smtClean="0">
                <a:latin typeface="Calibri"/>
                <a:cs typeface="Calibri"/>
              </a:rPr>
              <a:t> with temperature is small at T &lt;&lt; TC</a:t>
            </a:r>
          </a:p>
          <a:p>
            <a:pPr marL="285750" indent="-285750">
              <a:buFont typeface="Arial"/>
              <a:buChar char="•"/>
            </a:pPr>
            <a:endParaRPr lang="en-US" sz="2000" b="1" dirty="0">
              <a:latin typeface="Calibri"/>
              <a:cs typeface="Calibri"/>
            </a:endParaRPr>
          </a:p>
          <a:p>
            <a:pPr marL="285750" indent="-285750">
              <a:buFont typeface="Arial"/>
              <a:buChar char="•"/>
            </a:pPr>
            <a:r>
              <a:rPr lang="en-US" sz="2000" b="1" dirty="0" smtClean="0">
                <a:latin typeface="Calibri"/>
                <a:cs typeface="Calibri"/>
              </a:rPr>
              <a:t>Change in L</a:t>
            </a:r>
            <a:r>
              <a:rPr lang="en-US" sz="2000" b="1" baseline="-25000" dirty="0" smtClean="0">
                <a:latin typeface="Calibri"/>
                <a:cs typeface="Calibri"/>
              </a:rPr>
              <a:t>int</a:t>
            </a:r>
            <a:r>
              <a:rPr lang="en-US" sz="2000" b="1" dirty="0" smtClean="0">
                <a:latin typeface="Calibri"/>
                <a:cs typeface="Calibri"/>
              </a:rPr>
              <a:t> with quasi-particle number typically of order 10</a:t>
            </a:r>
            <a:r>
              <a:rPr lang="en-US" sz="2000" b="1" baseline="30000" dirty="0" smtClean="0">
                <a:latin typeface="Calibri"/>
                <a:cs typeface="Calibri"/>
              </a:rPr>
              <a:t>-18</a:t>
            </a:r>
            <a:r>
              <a:rPr lang="en-US" sz="2000" b="1" dirty="0" smtClean="0">
                <a:latin typeface="Calibri"/>
                <a:cs typeface="Calibri"/>
              </a:rPr>
              <a:t> H/QP</a:t>
            </a:r>
            <a:endParaRPr lang="en-US" sz="2000" b="1" dirty="0">
              <a:latin typeface="Calibri"/>
              <a:cs typeface="Calibri"/>
            </a:endParaRPr>
          </a:p>
        </p:txBody>
      </p:sp>
      <p:sp>
        <p:nvSpPr>
          <p:cNvPr id="5" name="Slide Number Placeholder 4"/>
          <p:cNvSpPr>
            <a:spLocks noGrp="1"/>
          </p:cNvSpPr>
          <p:nvPr>
            <p:ph type="sldNum" sz="quarter" idx="12"/>
          </p:nvPr>
        </p:nvSpPr>
        <p:spPr/>
        <p:txBody>
          <a:bodyPr/>
          <a:lstStyle/>
          <a:p>
            <a:fld id="{7F5CE407-6216-4202-80E4-A30DC2F709B2}" type="slidenum">
              <a:rPr lang="en-US" smtClean="0"/>
              <a:t>13</a:t>
            </a:fld>
            <a:endParaRPr lang="en-US" dirty="0"/>
          </a:p>
        </p:txBody>
      </p:sp>
      <p:pic>
        <p:nvPicPr>
          <p:cNvPr id="7" name="Picture 6" descr="Lint_vs_T_4x4um_squa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933" y="1228726"/>
            <a:ext cx="3357032" cy="2517774"/>
          </a:xfrm>
          <a:prstGeom prst="rect">
            <a:avLst/>
          </a:prstGeom>
        </p:spPr>
      </p:pic>
      <p:pic>
        <p:nvPicPr>
          <p:cNvPr id="10" name="Picture 9" descr="Nqp_vs_T_4x4um_squa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601" y="1289050"/>
            <a:ext cx="3581400" cy="2686050"/>
          </a:xfrm>
          <a:prstGeom prst="rect">
            <a:avLst/>
          </a:prstGeom>
        </p:spPr>
      </p:pic>
      <p:pic>
        <p:nvPicPr>
          <p:cNvPr id="11" name="Picture 10" descr="Lint_vs_Nqp_4x4um_square.png"/>
          <p:cNvPicPr>
            <a:picLocks noChangeAspect="1"/>
          </p:cNvPicPr>
          <p:nvPr/>
        </p:nvPicPr>
        <p:blipFill rotWithShape="1">
          <a:blip r:embed="rId4">
            <a:extLst>
              <a:ext uri="{28A0092B-C50C-407E-A947-70E740481C1C}">
                <a14:useLocalDpi xmlns:a14="http://schemas.microsoft.com/office/drawing/2010/main" val="0"/>
              </a:ext>
            </a:extLst>
          </a:blip>
          <a:srcRect t="5516"/>
          <a:stretch/>
        </p:blipFill>
        <p:spPr>
          <a:xfrm>
            <a:off x="270933" y="3975100"/>
            <a:ext cx="3461573" cy="2452968"/>
          </a:xfrm>
          <a:prstGeom prst="rect">
            <a:avLst/>
          </a:prstGeom>
        </p:spPr>
      </p:pic>
      <p:sp>
        <p:nvSpPr>
          <p:cNvPr id="12" name="TextBox 11"/>
          <p:cNvSpPr txBox="1"/>
          <p:nvPr/>
        </p:nvSpPr>
        <p:spPr>
          <a:xfrm>
            <a:off x="1320800" y="838200"/>
            <a:ext cx="7429500" cy="369332"/>
          </a:xfrm>
          <a:prstGeom prst="rect">
            <a:avLst/>
          </a:prstGeom>
          <a:noFill/>
        </p:spPr>
        <p:txBody>
          <a:bodyPr wrap="square" rtlCol="0">
            <a:spAutoFit/>
          </a:bodyPr>
          <a:lstStyle/>
          <a:p>
            <a:r>
              <a:rPr lang="en-US" b="1" dirty="0" smtClean="0">
                <a:latin typeface="Arial"/>
                <a:cs typeface="Arial"/>
              </a:rPr>
              <a:t>30nm Al film 4x4</a:t>
            </a:r>
            <a:r>
              <a:rPr lang="en-US" b="1" dirty="0" smtClean="0">
                <a:latin typeface="Times New Roman"/>
                <a:cs typeface="Times New Roman"/>
              </a:rPr>
              <a:t>μm</a:t>
            </a:r>
            <a:r>
              <a:rPr lang="en-US" b="1" dirty="0" smtClean="0"/>
              <a:t> </a:t>
            </a:r>
            <a:r>
              <a:rPr lang="en-US" b="1" dirty="0" smtClean="0">
                <a:latin typeface="Arial"/>
                <a:cs typeface="Arial"/>
              </a:rPr>
              <a:t>patch simulated over 200-500mK</a:t>
            </a:r>
            <a:endParaRPr lang="en-US" b="1" dirty="0">
              <a:latin typeface="Arial"/>
              <a:cs typeface="Arial"/>
            </a:endParaRPr>
          </a:p>
        </p:txBody>
      </p:sp>
    </p:spTree>
    <p:extLst>
      <p:ext uri="{BB962C8B-B14F-4D97-AF65-F5344CB8AC3E}">
        <p14:creationId xmlns:p14="http://schemas.microsoft.com/office/powerpoint/2010/main" val="238566206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recap</a:t>
            </a:r>
            <a:endParaRPr lang="en-US" dirty="0"/>
          </a:p>
        </p:txBody>
      </p:sp>
      <p:sp>
        <p:nvSpPr>
          <p:cNvPr id="3" name="Content Placeholder 2"/>
          <p:cNvSpPr>
            <a:spLocks noGrp="1"/>
          </p:cNvSpPr>
          <p:nvPr>
            <p:ph idx="1"/>
          </p:nvPr>
        </p:nvSpPr>
        <p:spPr>
          <a:xfrm>
            <a:off x="549275" y="1008002"/>
            <a:ext cx="8042276" cy="4343400"/>
          </a:xfrm>
        </p:spPr>
        <p:txBody>
          <a:bodyPr/>
          <a:lstStyle/>
          <a:p>
            <a:pPr>
              <a:buFont typeface="Arial"/>
              <a:buChar char="•"/>
            </a:pPr>
            <a:r>
              <a:rPr lang="en-US" dirty="0" smtClean="0">
                <a:solidFill>
                  <a:srgbClr val="000000"/>
                </a:solidFill>
              </a:rPr>
              <a:t>Superconductor have two electron population</a:t>
            </a:r>
          </a:p>
          <a:p>
            <a:pPr lvl="1">
              <a:buFont typeface="Arial"/>
              <a:buChar char="•"/>
            </a:pPr>
            <a:r>
              <a:rPr lang="en-US" dirty="0" smtClean="0">
                <a:solidFill>
                  <a:srgbClr val="000000"/>
                </a:solidFill>
              </a:rPr>
              <a:t>A normal state population giving a </a:t>
            </a:r>
            <a:r>
              <a:rPr lang="en-US" b="1" dirty="0" smtClean="0">
                <a:solidFill>
                  <a:srgbClr val="000000"/>
                </a:solidFill>
              </a:rPr>
              <a:t>conductivity σ</a:t>
            </a:r>
            <a:r>
              <a:rPr lang="en-US" b="1" baseline="-25000" dirty="0" smtClean="0">
                <a:solidFill>
                  <a:srgbClr val="000000"/>
                </a:solidFill>
              </a:rPr>
              <a:t>1</a:t>
            </a:r>
          </a:p>
          <a:p>
            <a:pPr lvl="1">
              <a:buFont typeface="Arial"/>
              <a:buChar char="•"/>
            </a:pPr>
            <a:r>
              <a:rPr lang="en-US" dirty="0" smtClean="0">
                <a:solidFill>
                  <a:srgbClr val="000000"/>
                </a:solidFill>
              </a:rPr>
              <a:t>A paired population that </a:t>
            </a:r>
            <a:r>
              <a:rPr lang="en-US" b="1" dirty="0" smtClean="0">
                <a:solidFill>
                  <a:srgbClr val="000000"/>
                </a:solidFill>
              </a:rPr>
              <a:t>does not scatter </a:t>
            </a:r>
            <a:r>
              <a:rPr lang="en-US" dirty="0" smtClean="0">
                <a:solidFill>
                  <a:srgbClr val="000000"/>
                </a:solidFill>
              </a:rPr>
              <a:t>giving a </a:t>
            </a:r>
            <a:r>
              <a:rPr lang="en-US" b="1" dirty="0" smtClean="0">
                <a:solidFill>
                  <a:srgbClr val="000000"/>
                </a:solidFill>
              </a:rPr>
              <a:t>conductivity σ</a:t>
            </a:r>
            <a:r>
              <a:rPr lang="en-US" b="1" baseline="-25000" dirty="0" smtClean="0">
                <a:solidFill>
                  <a:srgbClr val="000000"/>
                </a:solidFill>
              </a:rPr>
              <a:t>2</a:t>
            </a:r>
          </a:p>
          <a:p>
            <a:pPr lvl="1">
              <a:buFont typeface="Arial"/>
              <a:buChar char="•"/>
            </a:pPr>
            <a:endParaRPr lang="en-US" baseline="-25000" dirty="0"/>
          </a:p>
        </p:txBody>
      </p:sp>
      <p:sp>
        <p:nvSpPr>
          <p:cNvPr id="4" name="Slide Number Placeholder 3"/>
          <p:cNvSpPr>
            <a:spLocks noGrp="1"/>
          </p:cNvSpPr>
          <p:nvPr>
            <p:ph type="sldNum" sz="quarter" idx="12"/>
          </p:nvPr>
        </p:nvSpPr>
        <p:spPr/>
        <p:txBody>
          <a:bodyPr/>
          <a:lstStyle/>
          <a:p>
            <a:fld id="{7F5CE407-6216-4202-80E4-A30DC2F709B2}" type="slidenum">
              <a:rPr lang="en-US" smtClean="0"/>
              <a:t>14</a:t>
            </a:fld>
            <a:endParaRPr lang="en-US" dirty="0"/>
          </a:p>
        </p:txBody>
      </p:sp>
      <p:sp>
        <p:nvSpPr>
          <p:cNvPr id="5" name="TextBox 4"/>
          <p:cNvSpPr txBox="1"/>
          <p:nvPr/>
        </p:nvSpPr>
        <p:spPr>
          <a:xfrm>
            <a:off x="549275" y="2755900"/>
            <a:ext cx="8042276" cy="3529170"/>
          </a:xfrm>
          <a:prstGeom prst="rect">
            <a:avLst/>
          </a:prstGeom>
          <a:noFill/>
        </p:spPr>
        <p:txBody>
          <a:bodyPr wrap="square" rtlCol="0">
            <a:spAutoFit/>
          </a:bodyPr>
          <a:lstStyle/>
          <a:p>
            <a:pPr marL="0" lvl="1"/>
            <a:endParaRPr lang="en-US" sz="2200" dirty="0" smtClean="0">
              <a:solidFill>
                <a:srgbClr val="000000"/>
              </a:solidFill>
            </a:endParaRPr>
          </a:p>
          <a:p>
            <a:pPr marL="342900" lvl="1" indent="-342900">
              <a:buFont typeface="Arial"/>
              <a:buChar char="•"/>
            </a:pPr>
            <a:r>
              <a:rPr lang="en-US" sz="2200" dirty="0" smtClean="0">
                <a:solidFill>
                  <a:srgbClr val="000000"/>
                </a:solidFill>
              </a:rPr>
              <a:t>Photon absorption alters the populations </a:t>
            </a:r>
            <a:r>
              <a:rPr lang="en-US" sz="2200" b="1" dirty="0" smtClean="0">
                <a:solidFill>
                  <a:srgbClr val="000000"/>
                </a:solidFill>
              </a:rPr>
              <a:t>increasing σ</a:t>
            </a:r>
            <a:r>
              <a:rPr lang="en-US" sz="2200" b="1" baseline="-25000" dirty="0" smtClean="0">
                <a:solidFill>
                  <a:srgbClr val="000000"/>
                </a:solidFill>
              </a:rPr>
              <a:t>1 </a:t>
            </a:r>
            <a:r>
              <a:rPr lang="en-US" sz="2200" dirty="0" smtClean="0">
                <a:solidFill>
                  <a:srgbClr val="000000"/>
                </a:solidFill>
              </a:rPr>
              <a:t>and </a:t>
            </a:r>
            <a:r>
              <a:rPr lang="en-US" sz="2200" b="1" dirty="0" smtClean="0">
                <a:solidFill>
                  <a:srgbClr val="000000"/>
                </a:solidFill>
              </a:rPr>
              <a:t>reducing σ</a:t>
            </a:r>
            <a:r>
              <a:rPr lang="en-US" sz="2200" b="1" baseline="-25000" dirty="0" smtClean="0">
                <a:solidFill>
                  <a:srgbClr val="000000"/>
                </a:solidFill>
              </a:rPr>
              <a:t>2.</a:t>
            </a:r>
          </a:p>
          <a:p>
            <a:pPr marL="342900" lvl="1" indent="-342900">
              <a:buFont typeface="Arial"/>
              <a:buChar char="•"/>
            </a:pPr>
            <a:endParaRPr lang="en-US" sz="2200" b="1" baseline="-25000" dirty="0">
              <a:solidFill>
                <a:srgbClr val="000000"/>
              </a:solidFill>
            </a:endParaRPr>
          </a:p>
          <a:p>
            <a:pPr marL="342900" lvl="1" indent="-342900">
              <a:buFont typeface="Arial"/>
              <a:buChar char="•"/>
            </a:pPr>
            <a:endParaRPr lang="en-US" sz="2200" b="1" baseline="-25000" dirty="0" smtClean="0">
              <a:solidFill>
                <a:srgbClr val="000000"/>
              </a:solidFill>
            </a:endParaRPr>
          </a:p>
          <a:p>
            <a:pPr marL="342900" lvl="1" indent="-342900">
              <a:buFont typeface="Arial"/>
              <a:buChar char="•"/>
            </a:pPr>
            <a:r>
              <a:rPr lang="en-US" sz="2200" dirty="0" smtClean="0">
                <a:solidFill>
                  <a:srgbClr val="000000"/>
                </a:solidFill>
              </a:rPr>
              <a:t>The number of quasi-particles generated for a given power is proportional to the </a:t>
            </a:r>
            <a:r>
              <a:rPr lang="en-US" sz="2200" b="1" dirty="0" smtClean="0">
                <a:solidFill>
                  <a:srgbClr val="000000"/>
                </a:solidFill>
              </a:rPr>
              <a:t>quasi-particle lifetime.</a:t>
            </a:r>
          </a:p>
          <a:p>
            <a:pPr marL="342900" lvl="1" indent="-342900">
              <a:buFont typeface="Arial"/>
              <a:buChar char="•"/>
            </a:pPr>
            <a:endParaRPr lang="en-US" sz="2200" b="1" baseline="-25000" dirty="0">
              <a:solidFill>
                <a:srgbClr val="000000"/>
              </a:solidFill>
            </a:endParaRPr>
          </a:p>
          <a:p>
            <a:pPr marL="0" lvl="1"/>
            <a:endParaRPr lang="en-US" sz="2200" b="1" baseline="-25000" dirty="0" smtClean="0">
              <a:solidFill>
                <a:srgbClr val="000000"/>
              </a:solidFill>
            </a:endParaRPr>
          </a:p>
          <a:p>
            <a:pPr marL="0" lvl="1"/>
            <a:endParaRPr lang="en-US" sz="2200" b="1" baseline="-25000" dirty="0" smtClean="0">
              <a:solidFill>
                <a:srgbClr val="000000"/>
              </a:solidFill>
            </a:endParaRPr>
          </a:p>
          <a:p>
            <a:pPr marL="285750" lvl="1" indent="-285750">
              <a:buFont typeface="Arial"/>
              <a:buChar char="•"/>
            </a:pPr>
            <a:r>
              <a:rPr lang="en-US" sz="2200" b="1" dirty="0" smtClean="0">
                <a:solidFill>
                  <a:srgbClr val="000000"/>
                </a:solidFill>
              </a:rPr>
              <a:t>This is the basis of photon detection </a:t>
            </a:r>
            <a:endParaRPr lang="en-US" sz="2200" b="1" dirty="0">
              <a:solidFill>
                <a:srgbClr val="000000"/>
              </a:solidFill>
            </a:endParaRPr>
          </a:p>
          <a:p>
            <a:r>
              <a:rPr lang="en-US" b="1" dirty="0" smtClean="0"/>
              <a:t> </a:t>
            </a:r>
            <a:endParaRPr lang="en-US" b="1" dirty="0"/>
          </a:p>
        </p:txBody>
      </p:sp>
    </p:spTree>
    <p:extLst>
      <p:ext uri="{BB962C8B-B14F-4D97-AF65-F5344CB8AC3E}">
        <p14:creationId xmlns:p14="http://schemas.microsoft.com/office/powerpoint/2010/main" val="211648606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07576"/>
            <a:ext cx="8128000" cy="1060824"/>
          </a:xfrm>
        </p:spPr>
        <p:txBody>
          <a:bodyPr/>
          <a:lstStyle/>
          <a:p>
            <a:r>
              <a:rPr lang="en-US" sz="2800" b="1" dirty="0" smtClean="0"/>
              <a:t>How to measure small changes in surface impedance </a:t>
            </a:r>
            <a:endParaRPr lang="en-US" sz="2800" b="1" dirty="0"/>
          </a:p>
        </p:txBody>
      </p:sp>
      <p:sp>
        <p:nvSpPr>
          <p:cNvPr id="3" name="Content Placeholder 2"/>
          <p:cNvSpPr>
            <a:spLocks noGrp="1"/>
          </p:cNvSpPr>
          <p:nvPr>
            <p:ph idx="1"/>
          </p:nvPr>
        </p:nvSpPr>
        <p:spPr>
          <a:xfrm>
            <a:off x="0" y="1168400"/>
            <a:ext cx="8042276" cy="4343400"/>
          </a:xfrm>
        </p:spPr>
        <p:txBody>
          <a:bodyPr/>
          <a:lstStyle/>
          <a:p>
            <a:r>
              <a:rPr lang="en-US" dirty="0" smtClean="0">
                <a:solidFill>
                  <a:schemeClr val="tx1"/>
                </a:solidFill>
                <a:latin typeface="Calibri"/>
                <a:cs typeface="Calibri"/>
              </a:rPr>
              <a:t>Change in internal inductance is still relatively small for  typical variations in source power</a:t>
            </a:r>
          </a:p>
          <a:p>
            <a:r>
              <a:rPr lang="en-US" dirty="0" smtClean="0">
                <a:solidFill>
                  <a:schemeClr val="tx1"/>
                </a:solidFill>
                <a:latin typeface="Calibri"/>
                <a:cs typeface="Calibri"/>
              </a:rPr>
              <a:t>This small change can be sensed using:</a:t>
            </a:r>
          </a:p>
          <a:p>
            <a:pPr marL="0" indent="0">
              <a:buNone/>
            </a:pPr>
            <a:endParaRPr lang="en-US" dirty="0">
              <a:solidFill>
                <a:schemeClr val="tx1"/>
              </a:solidFill>
              <a:latin typeface="Calibri"/>
              <a:cs typeface="Calibri"/>
            </a:endParaRPr>
          </a:p>
          <a:p>
            <a:pPr lvl="1"/>
            <a:r>
              <a:rPr lang="en-US" dirty="0" smtClean="0">
                <a:solidFill>
                  <a:schemeClr val="tx1"/>
                </a:solidFill>
                <a:latin typeface="Calibri"/>
                <a:cs typeface="Calibri"/>
              </a:rPr>
              <a:t>Hi Q microwave resonators</a:t>
            </a:r>
          </a:p>
          <a:p>
            <a:pPr lvl="1"/>
            <a:r>
              <a:rPr lang="en-US" dirty="0" smtClean="0">
                <a:solidFill>
                  <a:schemeClr val="tx1"/>
                </a:solidFill>
                <a:latin typeface="Calibri"/>
                <a:cs typeface="Calibri"/>
              </a:rPr>
              <a:t>Low noise cryogenic amplifiers</a:t>
            </a:r>
          </a:p>
        </p:txBody>
      </p:sp>
      <p:sp>
        <p:nvSpPr>
          <p:cNvPr id="5" name="Slide Number Placeholder 4"/>
          <p:cNvSpPr>
            <a:spLocks noGrp="1"/>
          </p:cNvSpPr>
          <p:nvPr>
            <p:ph type="sldNum" sz="quarter" idx="12"/>
          </p:nvPr>
        </p:nvSpPr>
        <p:spPr/>
        <p:txBody>
          <a:bodyPr/>
          <a:lstStyle/>
          <a:p>
            <a:fld id="{7F5CE407-6216-4202-80E4-A30DC2F709B2}" type="slidenum">
              <a:rPr lang="en-US" smtClean="0"/>
              <a:t>15</a:t>
            </a:fld>
            <a:endParaRPr lang="en-US" dirty="0"/>
          </a:p>
        </p:txBody>
      </p:sp>
      <p:pic>
        <p:nvPicPr>
          <p:cNvPr id="6" name="Picture 5" descr="Lint_vs_Nqp_4x4um_square.png"/>
          <p:cNvPicPr>
            <a:picLocks noChangeAspect="1"/>
          </p:cNvPicPr>
          <p:nvPr/>
        </p:nvPicPr>
        <p:blipFill rotWithShape="1">
          <a:blip r:embed="rId2">
            <a:extLst>
              <a:ext uri="{28A0092B-C50C-407E-A947-70E740481C1C}">
                <a14:useLocalDpi xmlns:a14="http://schemas.microsoft.com/office/drawing/2010/main" val="0"/>
              </a:ext>
            </a:extLst>
          </a:blip>
          <a:srcRect t="5516"/>
          <a:stretch/>
        </p:blipFill>
        <p:spPr>
          <a:xfrm>
            <a:off x="4436333" y="2748616"/>
            <a:ext cx="4526611" cy="3207684"/>
          </a:xfrm>
          <a:prstGeom prst="rect">
            <a:avLst/>
          </a:prstGeom>
        </p:spPr>
      </p:pic>
    </p:spTree>
    <p:extLst>
      <p:ext uri="{BB962C8B-B14F-4D97-AF65-F5344CB8AC3E}">
        <p14:creationId xmlns:p14="http://schemas.microsoft.com/office/powerpoint/2010/main" val="265925265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44076"/>
            <a:ext cx="8699500" cy="616324"/>
          </a:xfrm>
        </p:spPr>
        <p:txBody>
          <a:bodyPr/>
          <a:lstStyle/>
          <a:p>
            <a:r>
              <a:rPr lang="en-US" sz="2800" b="1" dirty="0" smtClean="0">
                <a:latin typeface="Arial"/>
                <a:cs typeface="Arial"/>
              </a:rPr>
              <a:t>Basic principals of a Kinetic Inductance Detector</a:t>
            </a:r>
            <a:endParaRPr lang="en-US" sz="2800" b="1" dirty="0">
              <a:latin typeface="Arial"/>
              <a:cs typeface="Arial"/>
            </a:endParaRPr>
          </a:p>
        </p:txBody>
      </p:sp>
      <p:pic>
        <p:nvPicPr>
          <p:cNvPr id="3074" name="Picture 2" descr="LEKID_sch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698500"/>
            <a:ext cx="5880100" cy="32340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mp_phase_response_no_units_horizon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243" y="4145439"/>
            <a:ext cx="6466557" cy="216936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7F5CE407-6216-4202-80E4-A30DC2F709B2}" type="slidenum">
              <a:rPr lang="en-US" smtClean="0"/>
              <a:t>16</a:t>
            </a:fld>
            <a:endParaRPr lang="en-US" dirty="0"/>
          </a:p>
        </p:txBody>
      </p:sp>
    </p:spTree>
    <p:extLst>
      <p:ext uri="{BB962C8B-B14F-4D97-AF65-F5344CB8AC3E}">
        <p14:creationId xmlns:p14="http://schemas.microsoft.com/office/powerpoint/2010/main" val="405157825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875" y="107576"/>
            <a:ext cx="8042276" cy="832224"/>
          </a:xfrm>
        </p:spPr>
        <p:txBody>
          <a:bodyPr/>
          <a:lstStyle/>
          <a:p>
            <a:r>
              <a:rPr lang="en-US" sz="2800" b="1" dirty="0" smtClean="0"/>
              <a:t>Types of KID detector – The Lumped Element Kinetic Inductance Detector (LEKID)</a:t>
            </a:r>
            <a:endParaRPr lang="en-US" sz="2800" b="1" dirty="0"/>
          </a:p>
        </p:txBody>
      </p:sp>
      <p:pic>
        <p:nvPicPr>
          <p:cNvPr id="3" name="Picture 2" descr="LEKID_current_density.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 y="1651000"/>
            <a:ext cx="3903468" cy="3911600"/>
          </a:xfrm>
          <a:prstGeom prst="rect">
            <a:avLst/>
          </a:prstGeom>
        </p:spPr>
      </p:pic>
      <p:pic>
        <p:nvPicPr>
          <p:cNvPr id="8" name="Picture 7" descr="cut_array.JPG"/>
          <p:cNvPicPr>
            <a:picLocks noChangeAspect="1"/>
          </p:cNvPicPr>
          <p:nvPr/>
        </p:nvPicPr>
        <p:blipFill rotWithShape="1">
          <a:blip r:embed="rId3">
            <a:extLst>
              <a:ext uri="{28A0092B-C50C-407E-A947-70E740481C1C}">
                <a14:useLocalDpi xmlns:a14="http://schemas.microsoft.com/office/drawing/2010/main" val="0"/>
              </a:ext>
            </a:extLst>
          </a:blip>
          <a:srcRect r="42068" b="20926"/>
          <a:stretch/>
        </p:blipFill>
        <p:spPr>
          <a:xfrm>
            <a:off x="4419601" y="1651000"/>
            <a:ext cx="3809999" cy="3901366"/>
          </a:xfrm>
          <a:prstGeom prst="rect">
            <a:avLst/>
          </a:prstGeom>
        </p:spPr>
      </p:pic>
      <p:sp>
        <p:nvSpPr>
          <p:cNvPr id="4" name="Slide Number Placeholder 3"/>
          <p:cNvSpPr>
            <a:spLocks noGrp="1"/>
          </p:cNvSpPr>
          <p:nvPr>
            <p:ph type="sldNum" sz="quarter" idx="12"/>
          </p:nvPr>
        </p:nvSpPr>
        <p:spPr/>
        <p:txBody>
          <a:bodyPr/>
          <a:lstStyle/>
          <a:p>
            <a:fld id="{7F5CE407-6216-4202-80E4-A30DC2F709B2}" type="slidenum">
              <a:rPr lang="en-US" smtClean="0"/>
              <a:t>17</a:t>
            </a:fld>
            <a:endParaRPr lang="en-US" dirty="0"/>
          </a:p>
        </p:txBody>
      </p:sp>
    </p:spTree>
    <p:extLst>
      <p:ext uri="{BB962C8B-B14F-4D97-AF65-F5344CB8AC3E}">
        <p14:creationId xmlns:p14="http://schemas.microsoft.com/office/powerpoint/2010/main" val="263067800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675" y="107576"/>
            <a:ext cx="8042276" cy="832224"/>
          </a:xfrm>
        </p:spPr>
        <p:txBody>
          <a:bodyPr/>
          <a:lstStyle/>
          <a:p>
            <a:r>
              <a:rPr lang="en-US" sz="2800" b="1" dirty="0" smtClean="0"/>
              <a:t>Types of KID detector – Distributed Kinetic Inductance Detector (MKID)</a:t>
            </a:r>
            <a:endParaRPr lang="en-US" sz="2800" b="1" dirty="0"/>
          </a:p>
        </p:txBody>
      </p:sp>
      <p:pic>
        <p:nvPicPr>
          <p:cNvPr id="4" name="Picture 3" descr="Distributed_res_current_dem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1271116"/>
            <a:ext cx="4336590" cy="3288184"/>
          </a:xfrm>
          <a:prstGeom prst="rect">
            <a:avLst/>
          </a:prstGeom>
        </p:spPr>
      </p:pic>
      <p:pic>
        <p:nvPicPr>
          <p:cNvPr id="5" name="Picture 4"/>
          <p:cNvPicPr>
            <a:picLocks noChangeAspect="1"/>
          </p:cNvPicPr>
          <p:nvPr/>
        </p:nvPicPr>
        <p:blipFill>
          <a:blip r:embed="rId3"/>
          <a:stretch>
            <a:fillRect/>
          </a:stretch>
        </p:blipFill>
        <p:spPr>
          <a:xfrm>
            <a:off x="4673599" y="1283816"/>
            <a:ext cx="4394547" cy="3288184"/>
          </a:xfrm>
          <a:prstGeom prst="rect">
            <a:avLst/>
          </a:prstGeom>
        </p:spPr>
      </p:pic>
      <p:sp>
        <p:nvSpPr>
          <p:cNvPr id="3" name="Slide Number Placeholder 2"/>
          <p:cNvSpPr>
            <a:spLocks noGrp="1"/>
          </p:cNvSpPr>
          <p:nvPr>
            <p:ph type="sldNum" sz="quarter" idx="12"/>
          </p:nvPr>
        </p:nvSpPr>
        <p:spPr/>
        <p:txBody>
          <a:bodyPr/>
          <a:lstStyle/>
          <a:p>
            <a:fld id="{7F5CE407-6216-4202-80E4-A30DC2F709B2}" type="slidenum">
              <a:rPr lang="en-US" smtClean="0"/>
              <a:t>18</a:t>
            </a:fld>
            <a:endParaRPr lang="en-US" dirty="0"/>
          </a:p>
        </p:txBody>
      </p:sp>
    </p:spTree>
    <p:extLst>
      <p:ext uri="{BB962C8B-B14F-4D97-AF65-F5344CB8AC3E}">
        <p14:creationId xmlns:p14="http://schemas.microsoft.com/office/powerpoint/2010/main" val="2430512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the sensitivity</a:t>
            </a:r>
            <a:endParaRPr lang="en-US" dirty="0"/>
          </a:p>
        </p:txBody>
      </p:sp>
      <p:sp>
        <p:nvSpPr>
          <p:cNvPr id="3" name="Content Placeholder 2"/>
          <p:cNvSpPr>
            <a:spLocks noGrp="1"/>
          </p:cNvSpPr>
          <p:nvPr>
            <p:ph idx="1"/>
          </p:nvPr>
        </p:nvSpPr>
        <p:spPr>
          <a:xfrm>
            <a:off x="481541" y="1024467"/>
            <a:ext cx="8042276" cy="1786466"/>
          </a:xfrm>
        </p:spPr>
        <p:txBody>
          <a:bodyPr/>
          <a:lstStyle/>
          <a:p>
            <a:r>
              <a:rPr lang="en-US" dirty="0" smtClean="0">
                <a:solidFill>
                  <a:srgbClr val="000000"/>
                </a:solidFill>
                <a:latin typeface="Arial"/>
                <a:cs typeface="Arial"/>
              </a:rPr>
              <a:t>The sensitivity of any detector is measured by:</a:t>
            </a:r>
          </a:p>
          <a:p>
            <a:pPr lvl="1"/>
            <a:endParaRPr lang="en-US" dirty="0">
              <a:solidFill>
                <a:srgbClr val="000000"/>
              </a:solidFill>
              <a:latin typeface="Arial"/>
              <a:cs typeface="Arial"/>
            </a:endParaRPr>
          </a:p>
          <a:p>
            <a:pPr lvl="1"/>
            <a:r>
              <a:rPr lang="en-US" dirty="0" smtClean="0">
                <a:solidFill>
                  <a:srgbClr val="000000"/>
                </a:solidFill>
                <a:latin typeface="Arial"/>
                <a:cs typeface="Arial"/>
              </a:rPr>
              <a:t>Measuring the response to optical power – in the case of the KID </a:t>
            </a:r>
            <a:r>
              <a:rPr lang="en-US" i="1" dirty="0" smtClean="0">
                <a:solidFill>
                  <a:srgbClr val="000000"/>
                </a:solidFill>
                <a:latin typeface="Times"/>
                <a:cs typeface="Times"/>
              </a:rPr>
              <a:t>d</a:t>
            </a:r>
            <a:r>
              <a:rPr lang="en-US" dirty="0" smtClean="0">
                <a:solidFill>
                  <a:srgbClr val="000000"/>
                </a:solidFill>
                <a:latin typeface="Times"/>
                <a:cs typeface="Times"/>
              </a:rPr>
              <a:t>F</a:t>
            </a:r>
            <a:r>
              <a:rPr lang="en-US" baseline="-25000" dirty="0" smtClean="0">
                <a:solidFill>
                  <a:srgbClr val="000000"/>
                </a:solidFill>
                <a:latin typeface="Times"/>
                <a:cs typeface="Times"/>
              </a:rPr>
              <a:t>0</a:t>
            </a:r>
            <a:r>
              <a:rPr lang="en-US" dirty="0" smtClean="0">
                <a:solidFill>
                  <a:srgbClr val="000000"/>
                </a:solidFill>
                <a:latin typeface="Times"/>
                <a:cs typeface="Times"/>
              </a:rPr>
              <a:t>/</a:t>
            </a:r>
            <a:r>
              <a:rPr lang="en-US" i="1" dirty="0" err="1" smtClean="0">
                <a:solidFill>
                  <a:srgbClr val="000000"/>
                </a:solidFill>
                <a:latin typeface="Times"/>
                <a:cs typeface="Times"/>
              </a:rPr>
              <a:t>d</a:t>
            </a:r>
            <a:r>
              <a:rPr lang="en-US" dirty="0" err="1" smtClean="0">
                <a:solidFill>
                  <a:srgbClr val="000000"/>
                </a:solidFill>
                <a:latin typeface="Times"/>
                <a:cs typeface="Times"/>
              </a:rPr>
              <a:t>P</a:t>
            </a:r>
            <a:r>
              <a:rPr lang="en-US" dirty="0" smtClean="0">
                <a:solidFill>
                  <a:srgbClr val="000000"/>
                </a:solidFill>
                <a:latin typeface="Times"/>
                <a:cs typeface="Times"/>
              </a:rPr>
              <a:t>.</a:t>
            </a:r>
          </a:p>
          <a:p>
            <a:pPr marL="349250" lvl="1" indent="0">
              <a:buNone/>
            </a:pPr>
            <a:endParaRPr lang="en-US" dirty="0" smtClean="0"/>
          </a:p>
        </p:txBody>
      </p:sp>
      <p:sp>
        <p:nvSpPr>
          <p:cNvPr id="4" name="Slide Number Placeholder 3"/>
          <p:cNvSpPr>
            <a:spLocks noGrp="1"/>
          </p:cNvSpPr>
          <p:nvPr>
            <p:ph type="sldNum" sz="quarter" idx="12"/>
          </p:nvPr>
        </p:nvSpPr>
        <p:spPr/>
        <p:txBody>
          <a:bodyPr/>
          <a:lstStyle/>
          <a:p>
            <a:fld id="{7F5CE407-6216-4202-80E4-A30DC2F709B2}" type="slidenum">
              <a:rPr lang="en-US" smtClean="0"/>
              <a:t>19</a:t>
            </a:fld>
            <a:endParaRPr lang="en-US" dirty="0"/>
          </a:p>
        </p:txBody>
      </p:sp>
      <p:sp>
        <p:nvSpPr>
          <p:cNvPr id="6" name="Content Placeholder 2"/>
          <p:cNvSpPr txBox="1">
            <a:spLocks/>
          </p:cNvSpPr>
          <p:nvPr/>
        </p:nvSpPr>
        <p:spPr>
          <a:xfrm>
            <a:off x="371475" y="2872070"/>
            <a:ext cx="8042276" cy="1786466"/>
          </a:xfrm>
          <a:prstGeom prst="rect">
            <a:avLst/>
          </a:prstGeom>
        </p:spPr>
        <p:txBody>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dirty="0">
                <a:solidFill>
                  <a:srgbClr val="000000"/>
                </a:solidFill>
                <a:latin typeface="Arial"/>
                <a:cs typeface="Arial"/>
              </a:rPr>
              <a:t>The sensitivity then depends on how accurately you can measure this response. We define a time over which we average measurement of the response to be </a:t>
            </a:r>
            <a:r>
              <a:rPr lang="en-US" dirty="0" smtClean="0">
                <a:solidFill>
                  <a:srgbClr val="000000"/>
                </a:solidFill>
                <a:latin typeface="Arial"/>
                <a:cs typeface="Arial"/>
              </a:rPr>
              <a:t>0.5s.</a:t>
            </a:r>
          </a:p>
          <a:p>
            <a:pPr marL="0" indent="0">
              <a:buNone/>
            </a:pPr>
            <a:endParaRPr lang="en-US" sz="1000" dirty="0" smtClean="0">
              <a:solidFill>
                <a:srgbClr val="000000"/>
              </a:solidFill>
              <a:latin typeface="Arial"/>
              <a:cs typeface="Arial"/>
            </a:endParaRPr>
          </a:p>
          <a:p>
            <a:pPr lvl="1"/>
            <a:r>
              <a:rPr lang="en-US" dirty="0" smtClean="0">
                <a:solidFill>
                  <a:srgbClr val="000000"/>
                </a:solidFill>
                <a:latin typeface="Arial"/>
                <a:cs typeface="Arial"/>
              </a:rPr>
              <a:t>For a KID we measure F</a:t>
            </a:r>
            <a:r>
              <a:rPr lang="en-US" baseline="-25000" dirty="0" smtClean="0">
                <a:solidFill>
                  <a:srgbClr val="000000"/>
                </a:solidFill>
                <a:latin typeface="Arial"/>
                <a:cs typeface="Arial"/>
              </a:rPr>
              <a:t>0</a:t>
            </a:r>
            <a:r>
              <a:rPr lang="en-US" dirty="0" smtClean="0">
                <a:solidFill>
                  <a:srgbClr val="000000"/>
                </a:solidFill>
                <a:latin typeface="Arial"/>
                <a:cs typeface="Arial"/>
              </a:rPr>
              <a:t> for 0.5s and establish an error in our measurement. This is the noise </a:t>
            </a:r>
          </a:p>
          <a:p>
            <a:pPr marL="349250" lvl="1" indent="0">
              <a:buFont typeface="Wingdings 2" pitchFamily="18" charset="2"/>
              <a:buNone/>
            </a:pPr>
            <a:endParaRPr lang="en-US" dirty="0" smtClean="0"/>
          </a:p>
        </p:txBody>
      </p:sp>
    </p:spTree>
    <p:extLst>
      <p:ext uri="{BB962C8B-B14F-4D97-AF65-F5344CB8AC3E}">
        <p14:creationId xmlns:p14="http://schemas.microsoft.com/office/powerpoint/2010/main" val="1901614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514724"/>
          </a:xfrm>
        </p:spPr>
        <p:txBody>
          <a:bodyPr/>
          <a:lstStyle/>
          <a:p>
            <a:r>
              <a:rPr lang="en-US" sz="3200" b="1" dirty="0" smtClean="0"/>
              <a:t>Talk Overview</a:t>
            </a:r>
            <a:endParaRPr lang="en-US" sz="3200" b="1" dirty="0"/>
          </a:p>
        </p:txBody>
      </p:sp>
      <p:sp>
        <p:nvSpPr>
          <p:cNvPr id="3" name="Content Placeholder 2"/>
          <p:cNvSpPr>
            <a:spLocks noGrp="1"/>
          </p:cNvSpPr>
          <p:nvPr>
            <p:ph idx="1"/>
          </p:nvPr>
        </p:nvSpPr>
        <p:spPr>
          <a:xfrm>
            <a:off x="231774" y="1231901"/>
            <a:ext cx="8772525" cy="4343400"/>
          </a:xfrm>
        </p:spPr>
        <p:txBody>
          <a:bodyPr>
            <a:normAutofit fontScale="92500" lnSpcReduction="20000"/>
          </a:bodyPr>
          <a:lstStyle/>
          <a:p>
            <a:r>
              <a:rPr lang="en-US" b="1" dirty="0" smtClean="0">
                <a:solidFill>
                  <a:srgbClr val="000000"/>
                </a:solidFill>
                <a:latin typeface="Arial"/>
                <a:cs typeface="Arial"/>
              </a:rPr>
              <a:t>Motivation for technology development</a:t>
            </a:r>
          </a:p>
          <a:p>
            <a:r>
              <a:rPr lang="en-US" b="1" dirty="0" smtClean="0">
                <a:solidFill>
                  <a:srgbClr val="000000"/>
                </a:solidFill>
                <a:latin typeface="Arial"/>
                <a:cs typeface="Arial"/>
              </a:rPr>
              <a:t>Basic introduction to superconductor below the transition temperature</a:t>
            </a:r>
          </a:p>
          <a:p>
            <a:r>
              <a:rPr lang="en-US" b="1" dirty="0" smtClean="0">
                <a:solidFill>
                  <a:srgbClr val="000000"/>
                </a:solidFill>
                <a:latin typeface="Arial"/>
                <a:cs typeface="Arial"/>
              </a:rPr>
              <a:t>The concept of Kinetic Inductance</a:t>
            </a:r>
          </a:p>
          <a:p>
            <a:r>
              <a:rPr lang="en-US" b="1" dirty="0" smtClean="0">
                <a:solidFill>
                  <a:srgbClr val="000000"/>
                </a:solidFill>
                <a:latin typeface="Arial"/>
                <a:cs typeface="Arial"/>
              </a:rPr>
              <a:t>Basics description of superconductors at RF frequencies.</a:t>
            </a:r>
          </a:p>
          <a:p>
            <a:r>
              <a:rPr lang="en-US" b="1" dirty="0" smtClean="0">
                <a:solidFill>
                  <a:srgbClr val="000000"/>
                </a:solidFill>
                <a:latin typeface="Arial"/>
                <a:cs typeface="Arial"/>
              </a:rPr>
              <a:t>Basic </a:t>
            </a:r>
            <a:r>
              <a:rPr lang="en-US" b="1" dirty="0" smtClean="0">
                <a:solidFill>
                  <a:srgbClr val="000000"/>
                </a:solidFill>
                <a:latin typeface="Arial"/>
                <a:cs typeface="Arial"/>
              </a:rPr>
              <a:t>operating principal of a Kinetic Inductance Detector</a:t>
            </a:r>
          </a:p>
          <a:p>
            <a:r>
              <a:rPr lang="en-US" b="1" dirty="0" smtClean="0">
                <a:solidFill>
                  <a:srgbClr val="000000"/>
                </a:solidFill>
                <a:latin typeface="Arial"/>
                <a:cs typeface="Arial"/>
              </a:rPr>
              <a:t>Resonator types and differences</a:t>
            </a:r>
          </a:p>
          <a:p>
            <a:r>
              <a:rPr lang="en-US" b="1" dirty="0" smtClean="0">
                <a:solidFill>
                  <a:srgbClr val="000000"/>
                </a:solidFill>
                <a:latin typeface="Arial"/>
                <a:cs typeface="Arial"/>
              </a:rPr>
              <a:t>Multiplexed readout electronics</a:t>
            </a:r>
          </a:p>
          <a:p>
            <a:r>
              <a:rPr lang="en-US" b="1" dirty="0" smtClean="0">
                <a:solidFill>
                  <a:srgbClr val="000000"/>
                </a:solidFill>
                <a:latin typeface="Arial"/>
                <a:cs typeface="Arial"/>
              </a:rPr>
              <a:t>Current and future KID based instruments</a:t>
            </a:r>
            <a:endParaRPr lang="en-US" b="1" dirty="0">
              <a:solidFill>
                <a:srgbClr val="000000"/>
              </a:solidFill>
              <a:latin typeface="Arial"/>
              <a:cs typeface="Arial"/>
            </a:endParaRPr>
          </a:p>
        </p:txBody>
      </p:sp>
      <p:sp>
        <p:nvSpPr>
          <p:cNvPr id="4" name="Slide Number Placeholder 3"/>
          <p:cNvSpPr>
            <a:spLocks noGrp="1"/>
          </p:cNvSpPr>
          <p:nvPr>
            <p:ph type="sldNum" sz="quarter" idx="12"/>
          </p:nvPr>
        </p:nvSpPr>
        <p:spPr/>
        <p:txBody>
          <a:bodyPr/>
          <a:lstStyle/>
          <a:p>
            <a:fld id="{7F5CE407-6216-4202-80E4-A30DC2F709B2}" type="slidenum">
              <a:rPr lang="en-US" smtClean="0"/>
              <a:t>2</a:t>
            </a:fld>
            <a:endParaRPr lang="en-US" dirty="0"/>
          </a:p>
        </p:txBody>
      </p:sp>
    </p:spTree>
    <p:extLst>
      <p:ext uri="{BB962C8B-B14F-4D97-AF65-F5344CB8AC3E}">
        <p14:creationId xmlns:p14="http://schemas.microsoft.com/office/powerpoint/2010/main" val="6504427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the sensitivity</a:t>
            </a:r>
            <a:endParaRPr lang="en-US" dirty="0"/>
          </a:p>
        </p:txBody>
      </p:sp>
      <p:sp>
        <p:nvSpPr>
          <p:cNvPr id="3" name="Content Placeholder 2"/>
          <p:cNvSpPr>
            <a:spLocks noGrp="1"/>
          </p:cNvSpPr>
          <p:nvPr>
            <p:ph idx="1"/>
          </p:nvPr>
        </p:nvSpPr>
        <p:spPr>
          <a:xfrm>
            <a:off x="549275" y="999068"/>
            <a:ext cx="8042276" cy="1786466"/>
          </a:xfrm>
        </p:spPr>
        <p:txBody>
          <a:bodyPr/>
          <a:lstStyle/>
          <a:p>
            <a:r>
              <a:rPr lang="en-US" dirty="0" smtClean="0">
                <a:solidFill>
                  <a:srgbClr val="000000"/>
                </a:solidFill>
                <a:latin typeface="Arial"/>
                <a:cs typeface="Arial"/>
              </a:rPr>
              <a:t>Noise occurs over a range of frequencies and forms a noise spectrum.</a:t>
            </a:r>
          </a:p>
          <a:p>
            <a:r>
              <a:rPr lang="en-US" dirty="0" smtClean="0">
                <a:solidFill>
                  <a:srgbClr val="000000"/>
                </a:solidFill>
                <a:latin typeface="Arial"/>
                <a:cs typeface="Arial"/>
              </a:rPr>
              <a:t>In practice me measure this noise spectrum.</a:t>
            </a:r>
          </a:p>
          <a:p>
            <a:r>
              <a:rPr lang="en-US" dirty="0" smtClean="0">
                <a:solidFill>
                  <a:srgbClr val="000000"/>
                </a:solidFill>
                <a:latin typeface="Arial"/>
                <a:cs typeface="Arial"/>
              </a:rPr>
              <a:t>This is done by measuring F</a:t>
            </a:r>
            <a:r>
              <a:rPr lang="en-US" baseline="-25000" dirty="0" smtClean="0">
                <a:solidFill>
                  <a:srgbClr val="000000"/>
                </a:solidFill>
                <a:latin typeface="Arial"/>
                <a:cs typeface="Arial"/>
              </a:rPr>
              <a:t>0</a:t>
            </a:r>
            <a:r>
              <a:rPr lang="en-US" dirty="0" smtClean="0">
                <a:solidFill>
                  <a:srgbClr val="000000"/>
                </a:solidFill>
                <a:latin typeface="Arial"/>
                <a:cs typeface="Arial"/>
              </a:rPr>
              <a:t> for a period of time and taking a Fourier transform.</a:t>
            </a:r>
          </a:p>
          <a:p>
            <a:r>
              <a:rPr lang="en-US" dirty="0" smtClean="0">
                <a:solidFill>
                  <a:srgbClr val="000000"/>
                </a:solidFill>
                <a:latin typeface="Arial"/>
                <a:cs typeface="Arial"/>
              </a:rPr>
              <a:t>The resulting Fourier transform is scaled to give the noise in a 1 Hz bandwidth (0.5s) of integration as a function of frequency. </a:t>
            </a:r>
          </a:p>
          <a:p>
            <a:pPr marL="0" indent="0">
              <a:buNone/>
            </a:pPr>
            <a:endParaRPr lang="en-US" dirty="0" smtClean="0"/>
          </a:p>
        </p:txBody>
      </p:sp>
      <p:sp>
        <p:nvSpPr>
          <p:cNvPr id="4" name="Slide Number Placeholder 3"/>
          <p:cNvSpPr>
            <a:spLocks noGrp="1"/>
          </p:cNvSpPr>
          <p:nvPr>
            <p:ph type="sldNum" sz="quarter" idx="12"/>
          </p:nvPr>
        </p:nvSpPr>
        <p:spPr/>
        <p:txBody>
          <a:bodyPr/>
          <a:lstStyle/>
          <a:p>
            <a:fld id="{7F5CE407-6216-4202-80E4-A30DC2F709B2}" type="slidenum">
              <a:rPr lang="en-US" smtClean="0"/>
              <a:t>20</a:t>
            </a:fld>
            <a:endParaRPr lang="en-US" dirty="0"/>
          </a:p>
        </p:txBody>
      </p:sp>
    </p:spTree>
    <p:extLst>
      <p:ext uri="{BB962C8B-B14F-4D97-AF65-F5344CB8AC3E}">
        <p14:creationId xmlns:p14="http://schemas.microsoft.com/office/powerpoint/2010/main" val="1548678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odel_KID_S21_ma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7141" y="859333"/>
            <a:ext cx="4031989" cy="3023989"/>
          </a:xfrm>
          <a:prstGeom prst="rect">
            <a:avLst/>
          </a:prstGeom>
        </p:spPr>
      </p:pic>
      <p:sp>
        <p:nvSpPr>
          <p:cNvPr id="2" name="Title 1"/>
          <p:cNvSpPr>
            <a:spLocks noGrp="1"/>
          </p:cNvSpPr>
          <p:nvPr>
            <p:ph type="title"/>
          </p:nvPr>
        </p:nvSpPr>
        <p:spPr>
          <a:xfrm>
            <a:off x="827181" y="107576"/>
            <a:ext cx="8042276" cy="1336956"/>
          </a:xfrm>
        </p:spPr>
        <p:txBody>
          <a:bodyPr/>
          <a:lstStyle/>
          <a:p>
            <a:r>
              <a:rPr lang="en-US" sz="3200" b="1" dirty="0" smtClean="0"/>
              <a:t>KID readout in the complex plane (IQ)</a:t>
            </a:r>
            <a:endParaRPr lang="en-US" sz="3200" b="1" dirty="0"/>
          </a:p>
        </p:txBody>
      </p:sp>
      <p:sp>
        <p:nvSpPr>
          <p:cNvPr id="4" name="Slide Number Placeholder 3"/>
          <p:cNvSpPr>
            <a:spLocks noGrp="1"/>
          </p:cNvSpPr>
          <p:nvPr>
            <p:ph type="sldNum" sz="quarter" idx="12"/>
          </p:nvPr>
        </p:nvSpPr>
        <p:spPr/>
        <p:txBody>
          <a:bodyPr/>
          <a:lstStyle/>
          <a:p>
            <a:fld id="{7F5CE407-6216-4202-80E4-A30DC2F709B2}" type="slidenum">
              <a:rPr lang="en-US" smtClean="0"/>
              <a:t>21</a:t>
            </a:fld>
            <a:endParaRPr lang="en-US" dirty="0"/>
          </a:p>
        </p:txBody>
      </p:sp>
      <p:pic>
        <p:nvPicPr>
          <p:cNvPr id="6" name="Picture 5" descr="Model_KID_IQ.png"/>
          <p:cNvPicPr>
            <a:picLocks noChangeAspect="1"/>
          </p:cNvPicPr>
          <p:nvPr/>
        </p:nvPicPr>
        <p:blipFill rotWithShape="1">
          <a:blip r:embed="rId3">
            <a:extLst>
              <a:ext uri="{28A0092B-C50C-407E-A947-70E740481C1C}">
                <a14:useLocalDpi xmlns:a14="http://schemas.microsoft.com/office/drawing/2010/main" val="0"/>
              </a:ext>
            </a:extLst>
          </a:blip>
          <a:srcRect r="6672"/>
          <a:stretch/>
        </p:blipFill>
        <p:spPr>
          <a:xfrm>
            <a:off x="495296" y="3073401"/>
            <a:ext cx="4166154" cy="3347999"/>
          </a:xfrm>
          <a:prstGeom prst="rect">
            <a:avLst/>
          </a:prstGeom>
        </p:spPr>
      </p:pic>
      <p:pic>
        <p:nvPicPr>
          <p:cNvPr id="10" name="Picture 9" descr="Model_KID_S21_phas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4365" y="3606800"/>
            <a:ext cx="4032000" cy="3024000"/>
          </a:xfrm>
          <a:prstGeom prst="rect">
            <a:avLst/>
          </a:prstGeom>
        </p:spPr>
      </p:pic>
      <p:cxnSp>
        <p:nvCxnSpPr>
          <p:cNvPr id="18" name="Straight Connector 17"/>
          <p:cNvCxnSpPr/>
          <p:nvPr/>
        </p:nvCxnSpPr>
        <p:spPr>
          <a:xfrm flipH="1" flipV="1">
            <a:off x="7366000" y="1357500"/>
            <a:ext cx="12700" cy="2249300"/>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7270749" y="5094850"/>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solidFill>
                <a:schemeClr val="accent6"/>
              </a:solidFill>
            </a:endParaRPr>
          </a:p>
        </p:txBody>
      </p:sp>
      <p:sp>
        <p:nvSpPr>
          <p:cNvPr id="22" name="Oval 21"/>
          <p:cNvSpPr/>
          <p:nvPr/>
        </p:nvSpPr>
        <p:spPr>
          <a:xfrm>
            <a:off x="7264399" y="4445000"/>
            <a:ext cx="72000" cy="72000"/>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solidFill>
                <a:schemeClr val="accent6"/>
              </a:solidFill>
            </a:endParaRPr>
          </a:p>
        </p:txBody>
      </p:sp>
      <p:cxnSp>
        <p:nvCxnSpPr>
          <p:cNvPr id="23" name="Straight Connector 22"/>
          <p:cNvCxnSpPr/>
          <p:nvPr/>
        </p:nvCxnSpPr>
        <p:spPr>
          <a:xfrm flipH="1" flipV="1">
            <a:off x="7298250" y="4059100"/>
            <a:ext cx="12700" cy="2249300"/>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5"/>
          <a:stretch>
            <a:fillRect/>
          </a:stretch>
        </p:blipFill>
        <p:spPr>
          <a:xfrm>
            <a:off x="1905001" y="859333"/>
            <a:ext cx="1748650" cy="2249300"/>
          </a:xfrm>
          <a:prstGeom prst="rect">
            <a:avLst/>
          </a:prstGeom>
        </p:spPr>
      </p:pic>
      <p:sp>
        <p:nvSpPr>
          <p:cNvPr id="28" name="Rectangle 27"/>
          <p:cNvSpPr/>
          <p:nvPr/>
        </p:nvSpPr>
        <p:spPr>
          <a:xfrm>
            <a:off x="1739901" y="1892300"/>
            <a:ext cx="419100" cy="118110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Rectangle 28"/>
          <p:cNvSpPr/>
          <p:nvPr/>
        </p:nvSpPr>
        <p:spPr>
          <a:xfrm>
            <a:off x="2101851" y="762000"/>
            <a:ext cx="419100" cy="25400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Right Arrow 29"/>
          <p:cNvSpPr/>
          <p:nvPr/>
        </p:nvSpPr>
        <p:spPr>
          <a:xfrm>
            <a:off x="1408016" y="1112932"/>
            <a:ext cx="547781" cy="193768"/>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ight Arrow 30"/>
          <p:cNvSpPr/>
          <p:nvPr/>
        </p:nvSpPr>
        <p:spPr>
          <a:xfrm>
            <a:off x="3602851" y="1087532"/>
            <a:ext cx="547781" cy="193768"/>
          </a:xfrm>
          <a:prstGeom prst="rightArrow">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419100" y="998632"/>
            <a:ext cx="1054100" cy="369332"/>
          </a:xfrm>
          <a:prstGeom prst="rect">
            <a:avLst/>
          </a:prstGeom>
          <a:noFill/>
        </p:spPr>
        <p:txBody>
          <a:bodyPr wrap="square" rtlCol="0">
            <a:spAutoFit/>
          </a:bodyPr>
          <a:lstStyle/>
          <a:p>
            <a:r>
              <a:rPr lang="en-US" b="1" dirty="0" smtClean="0"/>
              <a:t>Tone in</a:t>
            </a:r>
            <a:endParaRPr lang="en-US" b="1" dirty="0"/>
          </a:p>
        </p:txBody>
      </p:sp>
      <p:sp>
        <p:nvSpPr>
          <p:cNvPr id="34" name="TextBox 33"/>
          <p:cNvSpPr txBox="1"/>
          <p:nvPr/>
        </p:nvSpPr>
        <p:spPr>
          <a:xfrm>
            <a:off x="4150631" y="998632"/>
            <a:ext cx="1156509" cy="369332"/>
          </a:xfrm>
          <a:prstGeom prst="rect">
            <a:avLst/>
          </a:prstGeom>
          <a:noFill/>
        </p:spPr>
        <p:txBody>
          <a:bodyPr wrap="square" rtlCol="0">
            <a:spAutoFit/>
          </a:bodyPr>
          <a:lstStyle/>
          <a:p>
            <a:r>
              <a:rPr lang="en-US" b="1" dirty="0" smtClean="0"/>
              <a:t>Tone out</a:t>
            </a:r>
            <a:endParaRPr lang="en-US" b="1" dirty="0"/>
          </a:p>
        </p:txBody>
      </p:sp>
      <p:pic>
        <p:nvPicPr>
          <p:cNvPr id="39" name="Picture 38" descr="Model_KID_S21_mag_zoom.png"/>
          <p:cNvPicPr>
            <a:picLocks noChangeAspect="1"/>
          </p:cNvPicPr>
          <p:nvPr/>
        </p:nvPicPr>
        <p:blipFill rotWithShape="1">
          <a:blip r:embed="rId6">
            <a:extLst>
              <a:ext uri="{28A0092B-C50C-407E-A947-70E740481C1C}">
                <a14:useLocalDpi xmlns:a14="http://schemas.microsoft.com/office/drawing/2010/main" val="0"/>
              </a:ext>
            </a:extLst>
          </a:blip>
          <a:srcRect l="31952" t="12673" r="31416" b="28780"/>
          <a:stretch/>
        </p:blipFill>
        <p:spPr>
          <a:xfrm>
            <a:off x="7773813" y="2095500"/>
            <a:ext cx="1095644" cy="1313332"/>
          </a:xfrm>
          <a:prstGeom prst="rect">
            <a:avLst/>
          </a:prstGeom>
        </p:spPr>
      </p:pic>
      <p:cxnSp>
        <p:nvCxnSpPr>
          <p:cNvPr id="40" name="Straight Connector 39"/>
          <p:cNvCxnSpPr/>
          <p:nvPr/>
        </p:nvCxnSpPr>
        <p:spPr>
          <a:xfrm flipH="1" flipV="1">
            <a:off x="8432800" y="2197100"/>
            <a:ext cx="12700" cy="1420164"/>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8409500" y="3194050"/>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solidFill>
                <a:schemeClr val="accent6"/>
              </a:solidFill>
            </a:endParaRPr>
          </a:p>
        </p:txBody>
      </p:sp>
      <p:sp>
        <p:nvSpPr>
          <p:cNvPr id="20" name="Oval 19"/>
          <p:cNvSpPr/>
          <p:nvPr/>
        </p:nvSpPr>
        <p:spPr>
          <a:xfrm>
            <a:off x="8409500" y="2809875"/>
            <a:ext cx="72000" cy="72000"/>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solidFill>
                <a:schemeClr val="accent6"/>
              </a:solidFill>
            </a:endParaRPr>
          </a:p>
        </p:txBody>
      </p:sp>
    </p:spTree>
    <p:extLst>
      <p:ext uri="{BB962C8B-B14F-4D97-AF65-F5344CB8AC3E}">
        <p14:creationId xmlns:p14="http://schemas.microsoft.com/office/powerpoint/2010/main" val="6557048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7"/>
            <a:ext cx="8042276" cy="527424"/>
          </a:xfrm>
        </p:spPr>
        <p:txBody>
          <a:bodyPr/>
          <a:lstStyle/>
          <a:p>
            <a:r>
              <a:rPr lang="en-US" sz="3600" b="1" dirty="0" smtClean="0"/>
              <a:t>Measuring sensitivity</a:t>
            </a:r>
            <a:endParaRPr lang="en-US" sz="3600" b="1" dirty="0"/>
          </a:p>
        </p:txBody>
      </p:sp>
      <p:sp>
        <p:nvSpPr>
          <p:cNvPr id="7" name="Slide Number Placeholder 6"/>
          <p:cNvSpPr>
            <a:spLocks noGrp="1"/>
          </p:cNvSpPr>
          <p:nvPr>
            <p:ph type="sldNum" sz="quarter" idx="12"/>
          </p:nvPr>
        </p:nvSpPr>
        <p:spPr/>
        <p:txBody>
          <a:bodyPr/>
          <a:lstStyle/>
          <a:p>
            <a:fld id="{7F5CE407-6216-4202-80E4-A30DC2F709B2}" type="slidenum">
              <a:rPr lang="en-US" smtClean="0"/>
              <a:t>22</a:t>
            </a:fld>
            <a:endParaRPr lang="en-US" dirty="0"/>
          </a:p>
        </p:txBody>
      </p:sp>
      <p:pic>
        <p:nvPicPr>
          <p:cNvPr id="10" name="Picture 9"/>
          <p:cNvPicPr/>
          <p:nvPr/>
        </p:nvPicPr>
        <p:blipFill rotWithShape="1">
          <a:blip r:embed="rId2">
            <a:extLst>
              <a:ext uri="{28A0092B-C50C-407E-A947-70E740481C1C}">
                <a14:useLocalDpi xmlns:a14="http://schemas.microsoft.com/office/drawing/2010/main" val="0"/>
              </a:ext>
            </a:extLst>
          </a:blip>
          <a:srcRect t="31184"/>
          <a:stretch/>
        </p:blipFill>
        <p:spPr bwMode="auto">
          <a:xfrm>
            <a:off x="5029200" y="1231900"/>
            <a:ext cx="3562351" cy="3671570"/>
          </a:xfrm>
          <a:prstGeom prst="rect">
            <a:avLst/>
          </a:prstGeom>
          <a:ln>
            <a:noFill/>
          </a:ln>
          <a:extLst>
            <a:ext uri="{53640926-AAD7-44d8-BBD7-CCE9431645EC}">
              <a14:shadowObscured xmlns:a14="http://schemas.microsoft.com/office/drawing/2010/main"/>
            </a:ext>
          </a:extLst>
        </p:spPr>
      </p:pic>
      <p:pic>
        <p:nvPicPr>
          <p:cNvPr id="12" name="Picture 11"/>
          <p:cNvPicPr/>
          <p:nvPr/>
        </p:nvPicPr>
        <p:blipFill>
          <a:blip r:embed="rId3">
            <a:extLst>
              <a:ext uri="{28A0092B-C50C-407E-A947-70E740481C1C}">
                <a14:useLocalDpi xmlns:a14="http://schemas.microsoft.com/office/drawing/2010/main" val="0"/>
              </a:ext>
            </a:extLst>
          </a:blip>
          <a:stretch>
            <a:fillRect/>
          </a:stretch>
        </p:blipFill>
        <p:spPr>
          <a:xfrm>
            <a:off x="300990" y="1117600"/>
            <a:ext cx="4728210" cy="3785870"/>
          </a:xfrm>
          <a:prstGeom prst="rect">
            <a:avLst/>
          </a:prstGeom>
        </p:spPr>
      </p:pic>
      <p:cxnSp>
        <p:nvCxnSpPr>
          <p:cNvPr id="4" name="Straight Connector 3"/>
          <p:cNvCxnSpPr/>
          <p:nvPr/>
        </p:nvCxnSpPr>
        <p:spPr>
          <a:xfrm>
            <a:off x="2760135" y="3818466"/>
            <a:ext cx="321733" cy="0"/>
          </a:xfrm>
          <a:prstGeom prst="line">
            <a:avLst/>
          </a:prstGeom>
          <a:ln w="76200"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2760135" y="2015067"/>
            <a:ext cx="321733" cy="1803399"/>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flipV="1">
            <a:off x="2709334" y="2015068"/>
            <a:ext cx="372534" cy="1803398"/>
          </a:xfrm>
          <a:prstGeom prst="line">
            <a:avLst/>
          </a:prstGeom>
          <a:ln w="635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684865" y="3462867"/>
            <a:ext cx="829732" cy="276999"/>
          </a:xfrm>
          <a:prstGeom prst="rect">
            <a:avLst/>
          </a:prstGeom>
          <a:solidFill>
            <a:schemeClr val="bg1">
              <a:lumMod val="85000"/>
            </a:schemeClr>
          </a:solidFill>
        </p:spPr>
        <p:txBody>
          <a:bodyPr wrap="square" rtlCol="0">
            <a:spAutoFit/>
          </a:bodyPr>
          <a:lstStyle/>
          <a:p>
            <a:r>
              <a:rPr lang="en-US" sz="1200" dirty="0" smtClean="0"/>
              <a:t>Detector</a:t>
            </a:r>
            <a:endParaRPr lang="en-US" sz="1200" dirty="0"/>
          </a:p>
        </p:txBody>
      </p:sp>
      <p:cxnSp>
        <p:nvCxnSpPr>
          <p:cNvPr id="19" name="Straight Arrow Connector 18"/>
          <p:cNvCxnSpPr/>
          <p:nvPr/>
        </p:nvCxnSpPr>
        <p:spPr>
          <a:xfrm>
            <a:off x="2438397" y="3739866"/>
            <a:ext cx="330200" cy="78600"/>
          </a:xfrm>
          <a:prstGeom prst="straightConnector1">
            <a:avLst/>
          </a:prstGeom>
          <a:ln w="190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778371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540124"/>
          </a:xfrm>
        </p:spPr>
        <p:txBody>
          <a:bodyPr/>
          <a:lstStyle/>
          <a:p>
            <a:r>
              <a:rPr lang="en-US" sz="3600" b="1" dirty="0" smtClean="0">
                <a:latin typeface="Calibri"/>
                <a:cs typeface="Calibri"/>
              </a:rPr>
              <a:t>Response to photon absorption</a:t>
            </a:r>
            <a:endParaRPr lang="en-US" sz="3600" b="1" dirty="0">
              <a:latin typeface="Calibri"/>
              <a:cs typeface="Calibri"/>
            </a:endParaRPr>
          </a:p>
        </p:txBody>
      </p:sp>
      <p:pic>
        <p:nvPicPr>
          <p:cNvPr id="5" name="Picture 4"/>
          <p:cNvPicPr>
            <a:picLocks noChangeAspect="1"/>
          </p:cNvPicPr>
          <p:nvPr/>
        </p:nvPicPr>
        <p:blipFill>
          <a:blip r:embed="rId2"/>
          <a:stretch>
            <a:fillRect/>
          </a:stretch>
        </p:blipFill>
        <p:spPr>
          <a:xfrm>
            <a:off x="4774348" y="797038"/>
            <a:ext cx="3925152" cy="5307132"/>
          </a:xfrm>
          <a:prstGeom prst="rect">
            <a:avLst/>
          </a:prstGeom>
        </p:spPr>
      </p:pic>
      <p:pic>
        <p:nvPicPr>
          <p:cNvPr id="6" name="Picture 5"/>
          <p:cNvPicPr>
            <a:picLocks noChangeAspect="1"/>
          </p:cNvPicPr>
          <p:nvPr/>
        </p:nvPicPr>
        <p:blipFill>
          <a:blip r:embed="rId3"/>
          <a:stretch>
            <a:fillRect/>
          </a:stretch>
        </p:blipFill>
        <p:spPr>
          <a:xfrm>
            <a:off x="139700" y="1444739"/>
            <a:ext cx="4634649" cy="3703147"/>
          </a:xfrm>
          <a:prstGeom prst="rect">
            <a:avLst/>
          </a:prstGeom>
        </p:spPr>
      </p:pic>
      <p:sp>
        <p:nvSpPr>
          <p:cNvPr id="3" name="Slide Number Placeholder 2"/>
          <p:cNvSpPr>
            <a:spLocks noGrp="1"/>
          </p:cNvSpPr>
          <p:nvPr>
            <p:ph type="sldNum" sz="quarter" idx="12"/>
          </p:nvPr>
        </p:nvSpPr>
        <p:spPr/>
        <p:txBody>
          <a:bodyPr/>
          <a:lstStyle/>
          <a:p>
            <a:fld id="{7F5CE407-6216-4202-80E4-A30DC2F709B2}" type="slidenum">
              <a:rPr lang="en-US" smtClean="0"/>
              <a:t>23</a:t>
            </a:fld>
            <a:endParaRPr lang="en-US" dirty="0"/>
          </a:p>
        </p:txBody>
      </p:sp>
    </p:spTree>
    <p:extLst>
      <p:ext uri="{BB962C8B-B14F-4D97-AF65-F5344CB8AC3E}">
        <p14:creationId xmlns:p14="http://schemas.microsoft.com/office/powerpoint/2010/main" val="201489868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629024"/>
          </a:xfrm>
        </p:spPr>
        <p:txBody>
          <a:bodyPr/>
          <a:lstStyle/>
          <a:p>
            <a:r>
              <a:rPr lang="en-US" sz="3600" b="1" dirty="0" smtClean="0"/>
              <a:t>Typical noise spectra of a KID</a:t>
            </a:r>
            <a:endParaRPr lang="en-US" sz="3600" b="1" dirty="0"/>
          </a:p>
        </p:txBody>
      </p:sp>
      <p:pic>
        <p:nvPicPr>
          <p:cNvPr id="4" name="Picture 3"/>
          <p:cNvPicPr>
            <a:picLocks noChangeAspect="1"/>
          </p:cNvPicPr>
          <p:nvPr/>
        </p:nvPicPr>
        <p:blipFill>
          <a:blip r:embed="rId2"/>
          <a:stretch>
            <a:fillRect/>
          </a:stretch>
        </p:blipFill>
        <p:spPr>
          <a:xfrm>
            <a:off x="1854200" y="1968500"/>
            <a:ext cx="5638800" cy="3171825"/>
          </a:xfrm>
          <a:prstGeom prst="rect">
            <a:avLst/>
          </a:prstGeom>
        </p:spPr>
      </p:pic>
      <p:sp>
        <p:nvSpPr>
          <p:cNvPr id="9" name="TextBox 8"/>
          <p:cNvSpPr txBox="1"/>
          <p:nvPr/>
        </p:nvSpPr>
        <p:spPr>
          <a:xfrm>
            <a:off x="3822700" y="5575300"/>
            <a:ext cx="2946400" cy="646331"/>
          </a:xfrm>
          <a:prstGeom prst="rect">
            <a:avLst/>
          </a:prstGeom>
          <a:noFill/>
        </p:spPr>
        <p:txBody>
          <a:bodyPr wrap="square" rtlCol="0">
            <a:spAutoFit/>
          </a:bodyPr>
          <a:lstStyle/>
          <a:p>
            <a:r>
              <a:rPr lang="en-US" b="1" dirty="0" smtClean="0"/>
              <a:t>Roll off due to Quasi-particle lifetime </a:t>
            </a:r>
            <a:endParaRPr lang="en-US" b="1" dirty="0"/>
          </a:p>
        </p:txBody>
      </p:sp>
      <p:sp>
        <p:nvSpPr>
          <p:cNvPr id="13" name="TextBox 12"/>
          <p:cNvSpPr txBox="1"/>
          <p:nvPr/>
        </p:nvSpPr>
        <p:spPr>
          <a:xfrm>
            <a:off x="7213600" y="5626100"/>
            <a:ext cx="1536700" cy="646331"/>
          </a:xfrm>
          <a:prstGeom prst="rect">
            <a:avLst/>
          </a:prstGeom>
          <a:noFill/>
        </p:spPr>
        <p:txBody>
          <a:bodyPr wrap="square" rtlCol="0">
            <a:spAutoFit/>
          </a:bodyPr>
          <a:lstStyle/>
          <a:p>
            <a:r>
              <a:rPr lang="en-US" b="1" dirty="0" smtClean="0"/>
              <a:t>Amplifier noise floor</a:t>
            </a:r>
            <a:endParaRPr lang="en-US" b="1" dirty="0"/>
          </a:p>
        </p:txBody>
      </p:sp>
      <p:cxnSp>
        <p:nvCxnSpPr>
          <p:cNvPr id="15" name="Straight Arrow Connector 14"/>
          <p:cNvCxnSpPr/>
          <p:nvPr/>
        </p:nvCxnSpPr>
        <p:spPr>
          <a:xfrm flipV="1">
            <a:off x="2108200" y="2997201"/>
            <a:ext cx="1955800" cy="247649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66700" y="5626100"/>
            <a:ext cx="3225800" cy="646331"/>
          </a:xfrm>
          <a:prstGeom prst="rect">
            <a:avLst/>
          </a:prstGeom>
          <a:noFill/>
        </p:spPr>
        <p:txBody>
          <a:bodyPr wrap="square" rtlCol="0">
            <a:spAutoFit/>
          </a:bodyPr>
          <a:lstStyle/>
          <a:p>
            <a:r>
              <a:rPr lang="en-US" b="1" dirty="0" smtClean="0"/>
              <a:t>Inherent detector noise</a:t>
            </a:r>
          </a:p>
          <a:p>
            <a:r>
              <a:rPr lang="en-US" b="1" dirty="0" smtClean="0"/>
              <a:t>GR or Photon</a:t>
            </a:r>
            <a:endParaRPr lang="en-US" b="1" dirty="0"/>
          </a:p>
        </p:txBody>
      </p:sp>
      <p:sp>
        <p:nvSpPr>
          <p:cNvPr id="19" name="Slide Number Placeholder 18"/>
          <p:cNvSpPr>
            <a:spLocks noGrp="1"/>
          </p:cNvSpPr>
          <p:nvPr>
            <p:ph type="sldNum" sz="quarter" idx="12"/>
          </p:nvPr>
        </p:nvSpPr>
        <p:spPr/>
        <p:txBody>
          <a:bodyPr/>
          <a:lstStyle/>
          <a:p>
            <a:fld id="{7F5CE407-6216-4202-80E4-A30DC2F709B2}" type="slidenum">
              <a:rPr lang="en-US" smtClean="0"/>
              <a:t>24</a:t>
            </a:fld>
            <a:endParaRPr lang="en-US" dirty="0"/>
          </a:p>
        </p:txBody>
      </p:sp>
      <p:sp>
        <p:nvSpPr>
          <p:cNvPr id="21" name="TextBox 20"/>
          <p:cNvSpPr txBox="1"/>
          <p:nvPr/>
        </p:nvSpPr>
        <p:spPr>
          <a:xfrm>
            <a:off x="787400" y="977900"/>
            <a:ext cx="6985000" cy="646331"/>
          </a:xfrm>
          <a:prstGeom prst="rect">
            <a:avLst/>
          </a:prstGeom>
          <a:noFill/>
        </p:spPr>
        <p:txBody>
          <a:bodyPr wrap="square" rtlCol="0">
            <a:spAutoFit/>
          </a:bodyPr>
          <a:lstStyle/>
          <a:p>
            <a:pPr marL="285750" indent="-285750">
              <a:buFont typeface="Arial"/>
              <a:buChar char="•"/>
            </a:pPr>
            <a:r>
              <a:rPr lang="en-US" b="1" dirty="0" smtClean="0"/>
              <a:t>Generally clean noise spectra due to low susceptibility to EM noise sources.</a:t>
            </a:r>
            <a:endParaRPr lang="en-US" b="1" dirty="0"/>
          </a:p>
        </p:txBody>
      </p:sp>
      <p:sp>
        <p:nvSpPr>
          <p:cNvPr id="14" name="Rectangle 13"/>
          <p:cNvSpPr/>
          <p:nvPr/>
        </p:nvSpPr>
        <p:spPr>
          <a:xfrm>
            <a:off x="1854200" y="2413000"/>
            <a:ext cx="419100" cy="21463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TextBox 15"/>
          <p:cNvSpPr txBox="1"/>
          <p:nvPr/>
        </p:nvSpPr>
        <p:spPr>
          <a:xfrm>
            <a:off x="1927749" y="2997201"/>
            <a:ext cx="479425" cy="276999"/>
          </a:xfrm>
          <a:prstGeom prst="rect">
            <a:avLst/>
          </a:prstGeom>
          <a:solidFill>
            <a:schemeClr val="bg1"/>
          </a:solidFill>
        </p:spPr>
        <p:txBody>
          <a:bodyPr wrap="square" rtlCol="0">
            <a:spAutoFit/>
          </a:bodyPr>
          <a:lstStyle/>
          <a:p>
            <a:r>
              <a:rPr lang="en-US" sz="1200" b="1" dirty="0" smtClean="0"/>
              <a:t>10</a:t>
            </a:r>
            <a:r>
              <a:rPr lang="en-US" sz="1200" b="1" baseline="30000" dirty="0" smtClean="0"/>
              <a:t>0</a:t>
            </a:r>
            <a:endParaRPr lang="en-US" sz="1200" b="1" baseline="30000" dirty="0"/>
          </a:p>
        </p:txBody>
      </p:sp>
      <p:sp>
        <p:nvSpPr>
          <p:cNvPr id="61" name="TextBox 60"/>
          <p:cNvSpPr txBox="1"/>
          <p:nvPr/>
        </p:nvSpPr>
        <p:spPr>
          <a:xfrm>
            <a:off x="1930390" y="2227937"/>
            <a:ext cx="479425" cy="276999"/>
          </a:xfrm>
          <a:prstGeom prst="rect">
            <a:avLst/>
          </a:prstGeom>
          <a:solidFill>
            <a:schemeClr val="bg1"/>
          </a:solidFill>
        </p:spPr>
        <p:txBody>
          <a:bodyPr wrap="square" rtlCol="0">
            <a:spAutoFit/>
          </a:bodyPr>
          <a:lstStyle/>
          <a:p>
            <a:r>
              <a:rPr lang="en-US" sz="1200" b="1" dirty="0" smtClean="0"/>
              <a:t>10</a:t>
            </a:r>
            <a:r>
              <a:rPr lang="en-US" sz="1200" b="1" baseline="30000" dirty="0"/>
              <a:t>1</a:t>
            </a:r>
          </a:p>
        </p:txBody>
      </p:sp>
      <p:sp>
        <p:nvSpPr>
          <p:cNvPr id="62" name="TextBox 61"/>
          <p:cNvSpPr txBox="1"/>
          <p:nvPr/>
        </p:nvSpPr>
        <p:spPr>
          <a:xfrm>
            <a:off x="1928803" y="3850494"/>
            <a:ext cx="479425" cy="276999"/>
          </a:xfrm>
          <a:prstGeom prst="rect">
            <a:avLst/>
          </a:prstGeom>
          <a:solidFill>
            <a:schemeClr val="bg1"/>
          </a:solidFill>
        </p:spPr>
        <p:txBody>
          <a:bodyPr wrap="square" rtlCol="0">
            <a:spAutoFit/>
          </a:bodyPr>
          <a:lstStyle/>
          <a:p>
            <a:r>
              <a:rPr lang="en-US" sz="1200" b="1" dirty="0" smtClean="0"/>
              <a:t>10</a:t>
            </a:r>
            <a:r>
              <a:rPr lang="en-US" sz="1200" b="1" baseline="30000" dirty="0" smtClean="0"/>
              <a:t>-1</a:t>
            </a:r>
            <a:endParaRPr lang="en-US" sz="1200" b="1" baseline="30000" dirty="0"/>
          </a:p>
        </p:txBody>
      </p:sp>
      <p:sp>
        <p:nvSpPr>
          <p:cNvPr id="63" name="TextBox 62"/>
          <p:cNvSpPr txBox="1"/>
          <p:nvPr/>
        </p:nvSpPr>
        <p:spPr>
          <a:xfrm>
            <a:off x="1927749" y="4660901"/>
            <a:ext cx="479425" cy="276999"/>
          </a:xfrm>
          <a:prstGeom prst="rect">
            <a:avLst/>
          </a:prstGeom>
          <a:solidFill>
            <a:schemeClr val="bg1"/>
          </a:solidFill>
        </p:spPr>
        <p:txBody>
          <a:bodyPr wrap="square" rtlCol="0">
            <a:spAutoFit/>
          </a:bodyPr>
          <a:lstStyle/>
          <a:p>
            <a:r>
              <a:rPr lang="en-US" sz="1200" b="1" dirty="0" smtClean="0"/>
              <a:t>10</a:t>
            </a:r>
            <a:r>
              <a:rPr lang="en-US" sz="1200" b="1" baseline="30000" dirty="0" smtClean="0"/>
              <a:t>-2</a:t>
            </a:r>
            <a:endParaRPr lang="en-US" sz="1200" b="1" baseline="30000" dirty="0"/>
          </a:p>
        </p:txBody>
      </p:sp>
      <p:sp>
        <p:nvSpPr>
          <p:cNvPr id="64" name="TextBox 63"/>
          <p:cNvSpPr txBox="1"/>
          <p:nvPr/>
        </p:nvSpPr>
        <p:spPr>
          <a:xfrm>
            <a:off x="2914114" y="4833695"/>
            <a:ext cx="479425" cy="276999"/>
          </a:xfrm>
          <a:prstGeom prst="rect">
            <a:avLst/>
          </a:prstGeom>
          <a:solidFill>
            <a:schemeClr val="bg1"/>
          </a:solidFill>
        </p:spPr>
        <p:txBody>
          <a:bodyPr wrap="square" rtlCol="0">
            <a:spAutoFit/>
          </a:bodyPr>
          <a:lstStyle/>
          <a:p>
            <a:r>
              <a:rPr lang="en-US" sz="1200" b="1" dirty="0" smtClean="0"/>
              <a:t>10</a:t>
            </a:r>
            <a:r>
              <a:rPr lang="en-US" sz="1200" b="1" baseline="30000" dirty="0" smtClean="0"/>
              <a:t>0</a:t>
            </a:r>
            <a:endParaRPr lang="en-US" sz="1200" b="1" baseline="30000" dirty="0"/>
          </a:p>
        </p:txBody>
      </p:sp>
      <p:sp>
        <p:nvSpPr>
          <p:cNvPr id="65" name="TextBox 64"/>
          <p:cNvSpPr txBox="1"/>
          <p:nvPr/>
        </p:nvSpPr>
        <p:spPr>
          <a:xfrm>
            <a:off x="3688812" y="4833695"/>
            <a:ext cx="479425" cy="276999"/>
          </a:xfrm>
          <a:prstGeom prst="rect">
            <a:avLst/>
          </a:prstGeom>
          <a:solidFill>
            <a:schemeClr val="bg1"/>
          </a:solidFill>
        </p:spPr>
        <p:txBody>
          <a:bodyPr wrap="square" rtlCol="0">
            <a:spAutoFit/>
          </a:bodyPr>
          <a:lstStyle/>
          <a:p>
            <a:r>
              <a:rPr lang="en-US" sz="1200" b="1" dirty="0" smtClean="0"/>
              <a:t>10</a:t>
            </a:r>
            <a:r>
              <a:rPr lang="en-US" sz="1200" b="1" baseline="30000" dirty="0"/>
              <a:t>1</a:t>
            </a:r>
          </a:p>
        </p:txBody>
      </p:sp>
      <p:sp>
        <p:nvSpPr>
          <p:cNvPr id="66" name="TextBox 65"/>
          <p:cNvSpPr txBox="1"/>
          <p:nvPr/>
        </p:nvSpPr>
        <p:spPr>
          <a:xfrm>
            <a:off x="5193229" y="4833695"/>
            <a:ext cx="479425" cy="276999"/>
          </a:xfrm>
          <a:prstGeom prst="rect">
            <a:avLst/>
          </a:prstGeom>
          <a:solidFill>
            <a:schemeClr val="bg1"/>
          </a:solidFill>
        </p:spPr>
        <p:txBody>
          <a:bodyPr wrap="square" rtlCol="0">
            <a:spAutoFit/>
          </a:bodyPr>
          <a:lstStyle/>
          <a:p>
            <a:r>
              <a:rPr lang="en-US" sz="1200" b="1" dirty="0" smtClean="0"/>
              <a:t>10</a:t>
            </a:r>
            <a:r>
              <a:rPr lang="en-US" sz="1200" b="1" baseline="30000" dirty="0"/>
              <a:t>3</a:t>
            </a:r>
          </a:p>
        </p:txBody>
      </p:sp>
      <p:sp>
        <p:nvSpPr>
          <p:cNvPr id="67" name="TextBox 66"/>
          <p:cNvSpPr txBox="1"/>
          <p:nvPr/>
        </p:nvSpPr>
        <p:spPr>
          <a:xfrm>
            <a:off x="4421183" y="4833695"/>
            <a:ext cx="479425" cy="276999"/>
          </a:xfrm>
          <a:prstGeom prst="rect">
            <a:avLst/>
          </a:prstGeom>
          <a:solidFill>
            <a:schemeClr val="bg1"/>
          </a:solidFill>
        </p:spPr>
        <p:txBody>
          <a:bodyPr wrap="square" rtlCol="0">
            <a:spAutoFit/>
          </a:bodyPr>
          <a:lstStyle/>
          <a:p>
            <a:r>
              <a:rPr lang="en-US" sz="1200" b="1" dirty="0" smtClean="0"/>
              <a:t>10</a:t>
            </a:r>
            <a:r>
              <a:rPr lang="en-US" sz="1200" b="1" baseline="30000" dirty="0"/>
              <a:t>2</a:t>
            </a:r>
          </a:p>
        </p:txBody>
      </p:sp>
      <p:cxnSp>
        <p:nvCxnSpPr>
          <p:cNvPr id="6" name="Straight Arrow Connector 5"/>
          <p:cNvCxnSpPr/>
          <p:nvPr/>
        </p:nvCxnSpPr>
        <p:spPr>
          <a:xfrm flipV="1">
            <a:off x="5511800" y="3530600"/>
            <a:ext cx="533400" cy="19431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5957874" y="4837928"/>
            <a:ext cx="479425" cy="276999"/>
          </a:xfrm>
          <a:prstGeom prst="rect">
            <a:avLst/>
          </a:prstGeom>
          <a:solidFill>
            <a:schemeClr val="bg1"/>
          </a:solidFill>
        </p:spPr>
        <p:txBody>
          <a:bodyPr wrap="square" rtlCol="0">
            <a:spAutoFit/>
          </a:bodyPr>
          <a:lstStyle/>
          <a:p>
            <a:r>
              <a:rPr lang="en-US" sz="1200" b="1" dirty="0" smtClean="0"/>
              <a:t>10</a:t>
            </a:r>
            <a:r>
              <a:rPr lang="en-US" sz="1200" b="1" baseline="30000" dirty="0"/>
              <a:t>4</a:t>
            </a:r>
          </a:p>
        </p:txBody>
      </p:sp>
      <p:sp>
        <p:nvSpPr>
          <p:cNvPr id="69" name="TextBox 68"/>
          <p:cNvSpPr txBox="1"/>
          <p:nvPr/>
        </p:nvSpPr>
        <p:spPr>
          <a:xfrm>
            <a:off x="6698707" y="4833696"/>
            <a:ext cx="479425" cy="276999"/>
          </a:xfrm>
          <a:prstGeom prst="rect">
            <a:avLst/>
          </a:prstGeom>
          <a:solidFill>
            <a:schemeClr val="bg1"/>
          </a:solidFill>
        </p:spPr>
        <p:txBody>
          <a:bodyPr wrap="square" rtlCol="0">
            <a:spAutoFit/>
          </a:bodyPr>
          <a:lstStyle/>
          <a:p>
            <a:r>
              <a:rPr lang="en-US" sz="1200" b="1" dirty="0" smtClean="0"/>
              <a:t>10</a:t>
            </a:r>
            <a:r>
              <a:rPr lang="en-US" sz="1200" b="1" baseline="30000" dirty="0"/>
              <a:t>5</a:t>
            </a:r>
          </a:p>
        </p:txBody>
      </p:sp>
      <p:cxnSp>
        <p:nvCxnSpPr>
          <p:cNvPr id="11" name="Straight Arrow Connector 10"/>
          <p:cNvCxnSpPr/>
          <p:nvPr/>
        </p:nvCxnSpPr>
        <p:spPr>
          <a:xfrm flipH="1" flipV="1">
            <a:off x="6769100" y="4114800"/>
            <a:ext cx="723900" cy="13589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rot="16200000">
            <a:off x="-742950" y="1854346"/>
            <a:ext cx="5194300" cy="276999"/>
          </a:xfrm>
          <a:prstGeom prst="rect">
            <a:avLst/>
          </a:prstGeom>
          <a:noFill/>
        </p:spPr>
        <p:txBody>
          <a:bodyPr wrap="square" rtlCol="0">
            <a:spAutoFit/>
          </a:bodyPr>
          <a:lstStyle/>
          <a:p>
            <a:r>
              <a:rPr lang="en-US" sz="1200" b="1" dirty="0" smtClean="0"/>
              <a:t>Frequency noise [Hz</a:t>
            </a:r>
            <a:r>
              <a:rPr lang="en-US" sz="1200" b="1" baseline="30000" dirty="0" smtClean="0"/>
              <a:t>2</a:t>
            </a:r>
            <a:r>
              <a:rPr lang="en-US" sz="1200" b="1" dirty="0" smtClean="0"/>
              <a:t>/Hz]</a:t>
            </a:r>
            <a:endParaRPr lang="en-US" sz="1200" b="1" dirty="0"/>
          </a:p>
        </p:txBody>
      </p:sp>
      <p:sp>
        <p:nvSpPr>
          <p:cNvPr id="71" name="TextBox 70"/>
          <p:cNvSpPr txBox="1"/>
          <p:nvPr/>
        </p:nvSpPr>
        <p:spPr>
          <a:xfrm>
            <a:off x="3492500" y="5115073"/>
            <a:ext cx="5194300" cy="276999"/>
          </a:xfrm>
          <a:prstGeom prst="rect">
            <a:avLst/>
          </a:prstGeom>
          <a:noFill/>
        </p:spPr>
        <p:txBody>
          <a:bodyPr wrap="square" rtlCol="0">
            <a:spAutoFit/>
          </a:bodyPr>
          <a:lstStyle/>
          <a:p>
            <a:r>
              <a:rPr lang="en-US" sz="1200" b="1" dirty="0" smtClean="0"/>
              <a:t>Frequency  </a:t>
            </a:r>
            <a:r>
              <a:rPr lang="en-US" sz="1200" b="1" dirty="0"/>
              <a:t>[</a:t>
            </a:r>
            <a:r>
              <a:rPr lang="en-US" sz="1200" b="1" dirty="0" smtClean="0"/>
              <a:t>Hz]</a:t>
            </a:r>
            <a:endParaRPr lang="en-US" sz="1200" b="1" dirty="0"/>
          </a:p>
        </p:txBody>
      </p:sp>
    </p:spTree>
    <p:extLst>
      <p:ext uri="{BB962C8B-B14F-4D97-AF65-F5344CB8AC3E}">
        <p14:creationId xmlns:p14="http://schemas.microsoft.com/office/powerpoint/2010/main" val="259784124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530" y="0"/>
            <a:ext cx="8042276" cy="1336956"/>
          </a:xfrm>
        </p:spPr>
        <p:txBody>
          <a:bodyPr/>
          <a:lstStyle/>
          <a:p>
            <a:r>
              <a:rPr lang="en-US" sz="2800" b="1" dirty="0" smtClean="0"/>
              <a:t>So we have a sensitive </a:t>
            </a:r>
            <a:r>
              <a:rPr lang="en-US" sz="2800" b="1" dirty="0" smtClean="0"/>
              <a:t>detector</a:t>
            </a:r>
            <a:r>
              <a:rPr lang="en-US" sz="2800" b="1" dirty="0"/>
              <a:t>!</a:t>
            </a:r>
            <a:endParaRPr lang="en-US" sz="2800" b="1" dirty="0"/>
          </a:p>
        </p:txBody>
      </p:sp>
      <p:sp>
        <p:nvSpPr>
          <p:cNvPr id="5" name="Slide Number Placeholder 4"/>
          <p:cNvSpPr>
            <a:spLocks noGrp="1"/>
          </p:cNvSpPr>
          <p:nvPr>
            <p:ph type="sldNum" sz="quarter" idx="12"/>
          </p:nvPr>
        </p:nvSpPr>
        <p:spPr/>
        <p:txBody>
          <a:bodyPr/>
          <a:lstStyle/>
          <a:p>
            <a:fld id="{7F5CE407-6216-4202-80E4-A30DC2F709B2}" type="slidenum">
              <a:rPr lang="en-US" smtClean="0"/>
              <a:t>25</a:t>
            </a:fld>
            <a:endParaRPr lang="en-US" dirty="0"/>
          </a:p>
        </p:txBody>
      </p:sp>
      <p:pic>
        <p:nvPicPr>
          <p:cNvPr id="7" name="Picture 6"/>
          <p:cNvPicPr/>
          <p:nvPr/>
        </p:nvPicPr>
        <p:blipFill rotWithShape="1">
          <a:blip r:embed="rId2">
            <a:extLst>
              <a:ext uri="{28A0092B-C50C-407E-A947-70E740481C1C}">
                <a14:useLocalDpi xmlns:a14="http://schemas.microsoft.com/office/drawing/2010/main" val="0"/>
              </a:ext>
            </a:extLst>
          </a:blip>
          <a:srcRect t="7143"/>
          <a:stretch/>
        </p:blipFill>
        <p:spPr>
          <a:xfrm>
            <a:off x="228600" y="2097370"/>
            <a:ext cx="5209739" cy="3822699"/>
          </a:xfrm>
          <a:prstGeom prst="rect">
            <a:avLst/>
          </a:prstGeom>
        </p:spPr>
      </p:pic>
      <p:sp>
        <p:nvSpPr>
          <p:cNvPr id="4" name="TextBox 3"/>
          <p:cNvSpPr txBox="1"/>
          <p:nvPr/>
        </p:nvSpPr>
        <p:spPr>
          <a:xfrm>
            <a:off x="663139" y="762000"/>
            <a:ext cx="8339667" cy="1600438"/>
          </a:xfrm>
          <a:prstGeom prst="rect">
            <a:avLst/>
          </a:prstGeom>
          <a:noFill/>
        </p:spPr>
        <p:txBody>
          <a:bodyPr wrap="square" rtlCol="0">
            <a:spAutoFit/>
          </a:bodyPr>
          <a:lstStyle/>
          <a:p>
            <a:pPr marL="285750" indent="-285750">
              <a:buFont typeface="Arial"/>
              <a:buChar char="•"/>
            </a:pPr>
            <a:r>
              <a:rPr lang="en-US" sz="2000" dirty="0" smtClean="0">
                <a:latin typeface="Arial"/>
                <a:cs typeface="Arial"/>
              </a:rPr>
              <a:t>KID detectors are extremely sensitive.</a:t>
            </a:r>
          </a:p>
          <a:p>
            <a:pPr marL="285750" indent="-285750">
              <a:buFont typeface="Arial"/>
              <a:buChar char="•"/>
            </a:pPr>
            <a:r>
              <a:rPr lang="en-US" sz="2000" dirty="0" smtClean="0">
                <a:latin typeface="Arial"/>
                <a:cs typeface="Arial"/>
              </a:rPr>
              <a:t>Reach the photon noise limit down to powers of 1fW (10</a:t>
            </a:r>
            <a:r>
              <a:rPr lang="en-US" sz="2000" baseline="30000" dirty="0" smtClean="0">
                <a:latin typeface="Arial"/>
                <a:cs typeface="Arial"/>
              </a:rPr>
              <a:t>-15</a:t>
            </a:r>
            <a:r>
              <a:rPr lang="en-US" sz="2000" dirty="0" smtClean="0">
                <a:latin typeface="Arial"/>
                <a:cs typeface="Arial"/>
              </a:rPr>
              <a:t>W)</a:t>
            </a:r>
          </a:p>
          <a:p>
            <a:pPr marL="285750" indent="-285750">
              <a:buFont typeface="Arial"/>
              <a:buChar char="•"/>
            </a:pPr>
            <a:r>
              <a:rPr lang="en-US" sz="2000" dirty="0" smtClean="0">
                <a:latin typeface="Arial"/>
                <a:cs typeface="Arial"/>
              </a:rPr>
              <a:t>This is the limit of any measurement imposed by the natural noise associated with the random arrival rate of photons from a source.  </a:t>
            </a:r>
          </a:p>
          <a:p>
            <a:endParaRPr lang="en-US" dirty="0"/>
          </a:p>
        </p:txBody>
      </p:sp>
      <p:pic>
        <p:nvPicPr>
          <p:cNvPr id="10" name="Picture 9" descr="MAC:Users:jochem:Desktop:Screen Shot 2016-02-10 at 20.54.48.png"/>
          <p:cNvPicPr/>
          <p:nvPr/>
        </p:nvPicPr>
        <p:blipFill rotWithShape="1">
          <a:blip r:embed="rId3">
            <a:extLst>
              <a:ext uri="{28A0092B-C50C-407E-A947-70E740481C1C}">
                <a14:useLocalDpi xmlns:a14="http://schemas.microsoft.com/office/drawing/2010/main" val="0"/>
              </a:ext>
            </a:extLst>
          </a:blip>
          <a:srcRect l="46156"/>
          <a:stretch/>
        </p:blipFill>
        <p:spPr bwMode="auto">
          <a:xfrm>
            <a:off x="5552639" y="2185386"/>
            <a:ext cx="3450167" cy="3065816"/>
          </a:xfrm>
          <a:prstGeom prst="rect">
            <a:avLst/>
          </a:prstGeom>
          <a:noFill/>
          <a:ln>
            <a:noFill/>
          </a:ln>
        </p:spPr>
      </p:pic>
      <p:sp>
        <p:nvSpPr>
          <p:cNvPr id="11" name="TextBox 10"/>
          <p:cNvSpPr txBox="1"/>
          <p:nvPr/>
        </p:nvSpPr>
        <p:spPr>
          <a:xfrm>
            <a:off x="1329267" y="5962134"/>
            <a:ext cx="1761066" cy="369332"/>
          </a:xfrm>
          <a:prstGeom prst="rect">
            <a:avLst/>
          </a:prstGeom>
          <a:noFill/>
        </p:spPr>
        <p:txBody>
          <a:bodyPr wrap="square" rtlCol="0">
            <a:spAutoFit/>
          </a:bodyPr>
          <a:lstStyle/>
          <a:p>
            <a:r>
              <a:rPr lang="en-US" b="1" dirty="0" smtClean="0">
                <a:latin typeface="Arial"/>
                <a:cs typeface="Arial"/>
              </a:rPr>
              <a:t>KID at 220mK</a:t>
            </a:r>
            <a:endParaRPr lang="en-US" b="1" dirty="0">
              <a:latin typeface="Arial"/>
              <a:cs typeface="Arial"/>
            </a:endParaRPr>
          </a:p>
        </p:txBody>
      </p:sp>
      <p:sp>
        <p:nvSpPr>
          <p:cNvPr id="12" name="TextBox 11"/>
          <p:cNvSpPr txBox="1"/>
          <p:nvPr/>
        </p:nvSpPr>
        <p:spPr>
          <a:xfrm>
            <a:off x="5633072" y="5352339"/>
            <a:ext cx="3510928" cy="923330"/>
          </a:xfrm>
          <a:prstGeom prst="rect">
            <a:avLst/>
          </a:prstGeom>
          <a:noFill/>
        </p:spPr>
        <p:txBody>
          <a:bodyPr wrap="square" rtlCol="0">
            <a:spAutoFit/>
          </a:bodyPr>
          <a:lstStyle/>
          <a:p>
            <a:r>
              <a:rPr lang="en-US" b="1" dirty="0" smtClean="0">
                <a:latin typeface="Arial"/>
                <a:cs typeface="Arial"/>
              </a:rPr>
              <a:t>KID at 100mK better performance from cooling further</a:t>
            </a:r>
            <a:endParaRPr lang="en-US" b="1" dirty="0">
              <a:latin typeface="Arial"/>
              <a:cs typeface="Arial"/>
            </a:endParaRPr>
          </a:p>
        </p:txBody>
      </p:sp>
    </p:spTree>
    <p:extLst>
      <p:ext uri="{BB962C8B-B14F-4D97-AF65-F5344CB8AC3E}">
        <p14:creationId xmlns:p14="http://schemas.microsoft.com/office/powerpoint/2010/main" val="263230627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Putting NEP into context</a:t>
            </a:r>
            <a:endParaRPr lang="en-US" sz="3600" dirty="0"/>
          </a:p>
        </p:txBody>
      </p:sp>
      <p:sp>
        <p:nvSpPr>
          <p:cNvPr id="3" name="Content Placeholder 2"/>
          <p:cNvSpPr>
            <a:spLocks noGrp="1"/>
          </p:cNvSpPr>
          <p:nvPr>
            <p:ph idx="1"/>
          </p:nvPr>
        </p:nvSpPr>
        <p:spPr>
          <a:xfrm>
            <a:off x="155575" y="1022269"/>
            <a:ext cx="7527925" cy="4343400"/>
          </a:xfrm>
        </p:spPr>
        <p:txBody>
          <a:bodyPr/>
          <a:lstStyle/>
          <a:p>
            <a:r>
              <a:rPr lang="en-US" sz="1800" dirty="0" smtClean="0">
                <a:solidFill>
                  <a:schemeClr val="tx1"/>
                </a:solidFill>
                <a:latin typeface="Arial"/>
                <a:cs typeface="Arial"/>
              </a:rPr>
              <a:t>A 100W incandescent light bulb produces about 5W of optical power.</a:t>
            </a:r>
          </a:p>
          <a:p>
            <a:r>
              <a:rPr lang="en-US" sz="1800" dirty="0" smtClean="0">
                <a:solidFill>
                  <a:schemeClr val="tx1"/>
                </a:solidFill>
                <a:latin typeface="Arial"/>
                <a:cs typeface="Arial"/>
              </a:rPr>
              <a:t>If we placed our detector on a modest telescope with 1m</a:t>
            </a:r>
            <a:r>
              <a:rPr lang="en-US" sz="1800" baseline="30000" dirty="0" smtClean="0">
                <a:solidFill>
                  <a:schemeClr val="tx1"/>
                </a:solidFill>
                <a:latin typeface="Arial"/>
                <a:cs typeface="Arial"/>
              </a:rPr>
              <a:t>2</a:t>
            </a:r>
            <a:r>
              <a:rPr lang="en-US" sz="1800" dirty="0" smtClean="0">
                <a:solidFill>
                  <a:schemeClr val="tx1"/>
                </a:solidFill>
                <a:latin typeface="Arial"/>
                <a:cs typeface="Arial"/>
              </a:rPr>
              <a:t> collecting area, how far away can our light bulb be an still be detected in 0.5 second of observing?</a:t>
            </a:r>
            <a:endParaRPr lang="en-US" sz="1800" dirty="0">
              <a:solidFill>
                <a:schemeClr val="tx1"/>
              </a:solidFill>
              <a:latin typeface="Arial"/>
              <a:cs typeface="Arial"/>
            </a:endParaRPr>
          </a:p>
          <a:p>
            <a:r>
              <a:rPr lang="en-US" sz="1800" dirty="0" smtClean="0">
                <a:solidFill>
                  <a:schemeClr val="tx1"/>
                </a:solidFill>
                <a:latin typeface="Arial"/>
                <a:cs typeface="Arial"/>
              </a:rPr>
              <a:t>NEP=5x10</a:t>
            </a:r>
            <a:r>
              <a:rPr lang="en-US" sz="1800" baseline="30000" dirty="0" smtClean="0">
                <a:solidFill>
                  <a:schemeClr val="tx1"/>
                </a:solidFill>
                <a:latin typeface="Arial"/>
                <a:cs typeface="Arial"/>
              </a:rPr>
              <a:t>-18</a:t>
            </a:r>
            <a:r>
              <a:rPr lang="en-US" sz="1800" dirty="0" smtClean="0">
                <a:solidFill>
                  <a:schemeClr val="tx1"/>
                </a:solidFill>
                <a:latin typeface="Arial"/>
                <a:cs typeface="Arial"/>
              </a:rPr>
              <a:t> W/s</a:t>
            </a:r>
            <a:r>
              <a:rPr lang="en-US" sz="1800" baseline="30000" dirty="0" smtClean="0">
                <a:solidFill>
                  <a:schemeClr val="tx1"/>
                </a:solidFill>
                <a:latin typeface="Arial"/>
                <a:cs typeface="Arial"/>
              </a:rPr>
              <a:t>0.5     </a:t>
            </a:r>
            <a:r>
              <a:rPr lang="en-US" sz="1800" dirty="0" smtClean="0">
                <a:solidFill>
                  <a:schemeClr val="tx1"/>
                </a:solidFill>
                <a:latin typeface="Arial"/>
                <a:cs typeface="Arial"/>
              </a:rPr>
              <a:t>which means we have a signal to noise ratio of 1 if we observe for 0.5s. If we observe for 1 second this increases by √2 ≈ 1.4 - so just observable.</a:t>
            </a:r>
            <a:endParaRPr lang="en-US" sz="1800" baseline="30000" dirty="0">
              <a:solidFill>
                <a:schemeClr val="tx1"/>
              </a:solidFill>
              <a:latin typeface="Arial"/>
              <a:cs typeface="Arial"/>
            </a:endParaRPr>
          </a:p>
        </p:txBody>
      </p:sp>
      <p:sp>
        <p:nvSpPr>
          <p:cNvPr id="4" name="Slide Number Placeholder 3"/>
          <p:cNvSpPr>
            <a:spLocks noGrp="1"/>
          </p:cNvSpPr>
          <p:nvPr>
            <p:ph type="sldNum" sz="quarter" idx="12"/>
          </p:nvPr>
        </p:nvSpPr>
        <p:spPr/>
        <p:txBody>
          <a:bodyPr/>
          <a:lstStyle/>
          <a:p>
            <a:fld id="{7F5CE407-6216-4202-80E4-A30DC2F709B2}" type="slidenum">
              <a:rPr lang="en-US" smtClean="0"/>
              <a:t>26</a:t>
            </a:fld>
            <a:endParaRPr lang="en-US" dirty="0"/>
          </a:p>
        </p:txBody>
      </p:sp>
      <p:pic>
        <p:nvPicPr>
          <p:cNvPr id="5" name="Picture 4"/>
          <p:cNvPicPr>
            <a:picLocks noChangeAspect="1"/>
          </p:cNvPicPr>
          <p:nvPr/>
        </p:nvPicPr>
        <p:blipFill>
          <a:blip r:embed="rId3"/>
          <a:stretch>
            <a:fillRect/>
          </a:stretch>
        </p:blipFill>
        <p:spPr>
          <a:xfrm>
            <a:off x="7693501" y="107576"/>
            <a:ext cx="1201356" cy="2019300"/>
          </a:xfrm>
          <a:prstGeom prst="rect">
            <a:avLst/>
          </a:prstGeom>
        </p:spPr>
      </p:pic>
      <p:sp>
        <p:nvSpPr>
          <p:cNvPr id="6" name="TextBox 5"/>
          <p:cNvSpPr txBox="1"/>
          <p:nvPr/>
        </p:nvSpPr>
        <p:spPr>
          <a:xfrm>
            <a:off x="444500" y="3644900"/>
            <a:ext cx="6057900" cy="369332"/>
          </a:xfrm>
          <a:prstGeom prst="rect">
            <a:avLst/>
          </a:prstGeom>
          <a:noFill/>
        </p:spPr>
        <p:txBody>
          <a:bodyPr wrap="square" rtlCol="0">
            <a:spAutoFit/>
          </a:bodyPr>
          <a:lstStyle/>
          <a:p>
            <a:r>
              <a:rPr lang="en-US" dirty="0" smtClean="0">
                <a:latin typeface="Arial"/>
                <a:cs typeface="Arial"/>
              </a:rPr>
              <a:t>Flux at distance D from bulb</a:t>
            </a:r>
            <a:endParaRPr lang="en-US" dirty="0">
              <a:latin typeface="Arial"/>
              <a:cs typeface="Aria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20176465"/>
              </p:ext>
            </p:extLst>
          </p:nvPr>
        </p:nvGraphicFramePr>
        <p:xfrm>
          <a:off x="3956049" y="3492500"/>
          <a:ext cx="1990769" cy="566182"/>
        </p:xfrm>
        <a:graphic>
          <a:graphicData uri="http://schemas.openxmlformats.org/presentationml/2006/ole">
            <mc:AlternateContent xmlns:mc="http://schemas.openxmlformats.org/markup-compatibility/2006">
              <mc:Choice xmlns:v="urn:schemas-microsoft-com:vml" Requires="v">
                <p:oleObj spid="_x0000_s57361" name="Equation" r:id="rId4" imgW="1384300" imgH="393700" progId="Equation.3">
                  <p:embed/>
                </p:oleObj>
              </mc:Choice>
              <mc:Fallback>
                <p:oleObj name="Equation" r:id="rId4" imgW="1384300" imgH="393700" progId="Equation.3">
                  <p:embed/>
                  <p:pic>
                    <p:nvPicPr>
                      <p:cNvPr id="0" name=""/>
                      <p:cNvPicPr/>
                      <p:nvPr/>
                    </p:nvPicPr>
                    <p:blipFill>
                      <a:blip r:embed="rId5"/>
                      <a:stretch>
                        <a:fillRect/>
                      </a:stretch>
                    </p:blipFill>
                    <p:spPr>
                      <a:xfrm>
                        <a:off x="3956049" y="3492500"/>
                        <a:ext cx="1990769" cy="566182"/>
                      </a:xfrm>
                      <a:prstGeom prst="rect">
                        <a:avLst/>
                      </a:prstGeom>
                    </p:spPr>
                  </p:pic>
                </p:oleObj>
              </mc:Fallback>
            </mc:AlternateContent>
          </a:graphicData>
        </a:graphic>
      </p:graphicFrame>
      <p:sp>
        <p:nvSpPr>
          <p:cNvPr id="8" name="TextBox 7"/>
          <p:cNvSpPr txBox="1"/>
          <p:nvPr/>
        </p:nvSpPr>
        <p:spPr>
          <a:xfrm>
            <a:off x="341695" y="4227906"/>
            <a:ext cx="7453406" cy="923330"/>
          </a:xfrm>
          <a:prstGeom prst="rect">
            <a:avLst/>
          </a:prstGeom>
          <a:noFill/>
        </p:spPr>
        <p:txBody>
          <a:bodyPr wrap="square" rtlCol="0">
            <a:spAutoFit/>
          </a:bodyPr>
          <a:lstStyle/>
          <a:p>
            <a:r>
              <a:rPr lang="en-US" dirty="0" smtClean="0"/>
              <a:t>We collect over the 1m</a:t>
            </a:r>
            <a:r>
              <a:rPr lang="en-US" baseline="30000" dirty="0" smtClean="0"/>
              <a:t>2</a:t>
            </a:r>
            <a:r>
              <a:rPr lang="en-US" dirty="0" smtClean="0"/>
              <a:t> area of the telescope so:</a:t>
            </a:r>
          </a:p>
          <a:p>
            <a:endParaRPr lang="en-US" dirty="0"/>
          </a:p>
          <a:p>
            <a:r>
              <a:rPr lang="en-US" dirty="0" smtClean="0"/>
              <a:t> </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1308124798"/>
              </p:ext>
            </p:extLst>
          </p:nvPr>
        </p:nvGraphicFramePr>
        <p:xfrm>
          <a:off x="-1" y="4760913"/>
          <a:ext cx="9129713" cy="781050"/>
        </p:xfrm>
        <a:graphic>
          <a:graphicData uri="http://schemas.openxmlformats.org/presentationml/2006/ole">
            <mc:AlternateContent xmlns:mc="http://schemas.openxmlformats.org/markup-compatibility/2006">
              <mc:Choice xmlns:v="urn:schemas-microsoft-com:vml" Requires="v">
                <p:oleObj spid="_x0000_s57362" name="Equation" r:id="rId6" imgW="5308600" imgH="431800" progId="Equation.3">
                  <p:embed/>
                </p:oleObj>
              </mc:Choice>
              <mc:Fallback>
                <p:oleObj name="Equation" r:id="rId6" imgW="5308600" imgH="431800" progId="Equation.3">
                  <p:embed/>
                  <p:pic>
                    <p:nvPicPr>
                      <p:cNvPr id="0" name=""/>
                      <p:cNvPicPr/>
                      <p:nvPr/>
                    </p:nvPicPr>
                    <p:blipFill>
                      <a:blip r:embed="rId7"/>
                      <a:stretch>
                        <a:fillRect/>
                      </a:stretch>
                    </p:blipFill>
                    <p:spPr>
                      <a:xfrm>
                        <a:off x="-1" y="4760913"/>
                        <a:ext cx="9129713" cy="781050"/>
                      </a:xfrm>
                      <a:prstGeom prst="rect">
                        <a:avLst/>
                      </a:prstGeom>
                    </p:spPr>
                  </p:pic>
                </p:oleObj>
              </mc:Fallback>
            </mc:AlternateContent>
          </a:graphicData>
        </a:graphic>
      </p:graphicFrame>
      <p:sp>
        <p:nvSpPr>
          <p:cNvPr id="10" name="TextBox 9"/>
          <p:cNvSpPr txBox="1"/>
          <p:nvPr/>
        </p:nvSpPr>
        <p:spPr>
          <a:xfrm>
            <a:off x="798418" y="5765800"/>
            <a:ext cx="8345582" cy="523220"/>
          </a:xfrm>
          <a:prstGeom prst="rect">
            <a:avLst/>
          </a:prstGeom>
          <a:noFill/>
        </p:spPr>
        <p:txBody>
          <a:bodyPr wrap="square" rtlCol="0">
            <a:spAutoFit/>
          </a:bodyPr>
          <a:lstStyle/>
          <a:p>
            <a:r>
              <a:rPr lang="en-US" sz="2800" b="1" dirty="0" smtClean="0">
                <a:solidFill>
                  <a:schemeClr val="accent6"/>
                </a:solidFill>
                <a:latin typeface="Arial"/>
                <a:cs typeface="Arial"/>
              </a:rPr>
              <a:t>About 70% of the distance to the moon!</a:t>
            </a:r>
            <a:endParaRPr lang="en-US" sz="2800" b="1" dirty="0">
              <a:solidFill>
                <a:schemeClr val="accent6"/>
              </a:solidFill>
              <a:latin typeface="Arial"/>
              <a:cs typeface="Arial"/>
            </a:endParaRPr>
          </a:p>
        </p:txBody>
      </p:sp>
    </p:spTree>
    <p:extLst>
      <p:ext uri="{BB962C8B-B14F-4D97-AF65-F5344CB8AC3E}">
        <p14:creationId xmlns:p14="http://schemas.microsoft.com/office/powerpoint/2010/main" val="1320913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300" y="18676"/>
            <a:ext cx="8991600" cy="654424"/>
          </a:xfrm>
        </p:spPr>
        <p:txBody>
          <a:bodyPr/>
          <a:lstStyle/>
          <a:p>
            <a:r>
              <a:rPr lang="en-US" sz="4000" b="1" dirty="0" smtClean="0">
                <a:latin typeface="Calibri"/>
                <a:cs typeface="Calibri"/>
              </a:rPr>
              <a:t>Natural multiplexing in KID devices</a:t>
            </a:r>
            <a:endParaRPr lang="en-US" sz="4000" b="1" dirty="0">
              <a:latin typeface="Calibri"/>
              <a:cs typeface="Calibri"/>
            </a:endParaRPr>
          </a:p>
        </p:txBody>
      </p:sp>
      <p:sp>
        <p:nvSpPr>
          <p:cNvPr id="4" name="TextBox 3"/>
          <p:cNvSpPr txBox="1"/>
          <p:nvPr/>
        </p:nvSpPr>
        <p:spPr>
          <a:xfrm>
            <a:off x="101600" y="861536"/>
            <a:ext cx="8661399" cy="1015663"/>
          </a:xfrm>
          <a:prstGeom prst="rect">
            <a:avLst/>
          </a:prstGeom>
          <a:noFill/>
        </p:spPr>
        <p:txBody>
          <a:bodyPr wrap="square" rtlCol="0">
            <a:spAutoFit/>
          </a:bodyPr>
          <a:lstStyle/>
          <a:p>
            <a:pPr marL="285750" indent="-285750">
              <a:buFont typeface="Arial"/>
              <a:buChar char="•"/>
            </a:pPr>
            <a:r>
              <a:rPr lang="en-US" sz="2000" dirty="0" smtClean="0">
                <a:latin typeface="Arial"/>
                <a:cs typeface="Arial"/>
              </a:rPr>
              <a:t>Each LEKID is a high Q micro-resonator with a tunable f0</a:t>
            </a:r>
          </a:p>
          <a:p>
            <a:pPr marL="285750" indent="-285750">
              <a:buFont typeface="Arial"/>
              <a:buChar char="•"/>
            </a:pPr>
            <a:endParaRPr lang="en-US" sz="2000" dirty="0">
              <a:latin typeface="Arial"/>
              <a:cs typeface="Arial"/>
            </a:endParaRPr>
          </a:p>
          <a:p>
            <a:pPr marL="285750" indent="-285750">
              <a:buFont typeface="Arial"/>
              <a:buChar char="•"/>
            </a:pPr>
            <a:r>
              <a:rPr lang="en-US" sz="2000" dirty="0" smtClean="0">
                <a:latin typeface="Arial"/>
                <a:cs typeface="Arial"/>
              </a:rPr>
              <a:t>We can therefore multiplex many LEKIDs onto a single CPW feed-line</a:t>
            </a:r>
          </a:p>
        </p:txBody>
      </p:sp>
      <p:pic>
        <p:nvPicPr>
          <p:cNvPr id="5" name="Picture 4"/>
          <p:cNvPicPr>
            <a:picLocks noChangeAspect="1"/>
          </p:cNvPicPr>
          <p:nvPr/>
        </p:nvPicPr>
        <p:blipFill>
          <a:blip r:embed="rId2"/>
          <a:stretch>
            <a:fillRect/>
          </a:stretch>
        </p:blipFill>
        <p:spPr>
          <a:xfrm>
            <a:off x="3225800" y="2183130"/>
            <a:ext cx="5248776" cy="2216150"/>
          </a:xfrm>
          <a:prstGeom prst="rect">
            <a:avLst/>
          </a:prstGeom>
        </p:spPr>
      </p:pic>
      <p:pic>
        <p:nvPicPr>
          <p:cNvPr id="6" name="Picture 5" descr="Mux_demo_pl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99" y="4399280"/>
            <a:ext cx="8382000" cy="2011680"/>
          </a:xfrm>
          <a:prstGeom prst="rect">
            <a:avLst/>
          </a:prstGeom>
        </p:spPr>
      </p:pic>
      <p:pic>
        <p:nvPicPr>
          <p:cNvPr id="7" name="Picture 6" descr="cut_array.JPG"/>
          <p:cNvPicPr>
            <a:picLocks noChangeAspect="1"/>
          </p:cNvPicPr>
          <p:nvPr/>
        </p:nvPicPr>
        <p:blipFill rotWithShape="1">
          <a:blip r:embed="rId4">
            <a:extLst>
              <a:ext uri="{28A0092B-C50C-407E-A947-70E740481C1C}">
                <a14:useLocalDpi xmlns:a14="http://schemas.microsoft.com/office/drawing/2010/main" val="0"/>
              </a:ext>
            </a:extLst>
          </a:blip>
          <a:srcRect r="41607" b="21372"/>
          <a:stretch/>
        </p:blipFill>
        <p:spPr>
          <a:xfrm>
            <a:off x="546099" y="2005330"/>
            <a:ext cx="2198484" cy="2220841"/>
          </a:xfrm>
          <a:prstGeom prst="rect">
            <a:avLst/>
          </a:prstGeom>
        </p:spPr>
      </p:pic>
      <p:sp>
        <p:nvSpPr>
          <p:cNvPr id="3" name="Slide Number Placeholder 2"/>
          <p:cNvSpPr>
            <a:spLocks noGrp="1"/>
          </p:cNvSpPr>
          <p:nvPr>
            <p:ph type="sldNum" sz="quarter" idx="12"/>
          </p:nvPr>
        </p:nvSpPr>
        <p:spPr/>
        <p:txBody>
          <a:bodyPr/>
          <a:lstStyle/>
          <a:p>
            <a:fld id="{7F5CE407-6216-4202-80E4-A30DC2F709B2}" type="slidenum">
              <a:rPr lang="en-US" smtClean="0"/>
              <a:t>27</a:t>
            </a:fld>
            <a:endParaRPr lang="en-US" dirty="0"/>
          </a:p>
        </p:txBody>
      </p:sp>
    </p:spTree>
    <p:extLst>
      <p:ext uri="{BB962C8B-B14F-4D97-AF65-F5344CB8AC3E}">
        <p14:creationId xmlns:p14="http://schemas.microsoft.com/office/powerpoint/2010/main" val="254785201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308099" y="31376"/>
            <a:ext cx="7689851" cy="489324"/>
          </a:xfrm>
        </p:spPr>
        <p:txBody>
          <a:bodyPr/>
          <a:lstStyle/>
          <a:p>
            <a:r>
              <a:rPr lang="en-US" sz="2800" b="1" dirty="0" smtClean="0"/>
              <a:t>Principal of operation - Multiplexing</a:t>
            </a:r>
            <a:endParaRPr lang="en-US" sz="2800" b="1" dirty="0"/>
          </a:p>
        </p:txBody>
      </p:sp>
      <p:pic>
        <p:nvPicPr>
          <p:cNvPr id="6" name="Picture 5"/>
          <p:cNvPicPr>
            <a:picLocks noChangeAspect="1"/>
          </p:cNvPicPr>
          <p:nvPr/>
        </p:nvPicPr>
        <p:blipFill>
          <a:blip r:embed="rId2"/>
          <a:stretch>
            <a:fillRect/>
          </a:stretch>
        </p:blipFill>
        <p:spPr>
          <a:xfrm>
            <a:off x="88900" y="458902"/>
            <a:ext cx="8502650" cy="6259398"/>
          </a:xfrm>
          <a:prstGeom prst="rect">
            <a:avLst/>
          </a:prstGeom>
        </p:spPr>
      </p:pic>
      <p:sp>
        <p:nvSpPr>
          <p:cNvPr id="2" name="Slide Number Placeholder 1"/>
          <p:cNvSpPr>
            <a:spLocks noGrp="1"/>
          </p:cNvSpPr>
          <p:nvPr>
            <p:ph type="sldNum" sz="quarter" idx="12"/>
          </p:nvPr>
        </p:nvSpPr>
        <p:spPr/>
        <p:txBody>
          <a:bodyPr/>
          <a:lstStyle/>
          <a:p>
            <a:fld id="{7F5CE407-6216-4202-80E4-A30DC2F709B2}" type="slidenum">
              <a:rPr lang="en-US" smtClean="0"/>
              <a:t>28</a:t>
            </a:fld>
            <a:endParaRPr lang="en-US" dirty="0"/>
          </a:p>
        </p:txBody>
      </p:sp>
    </p:spTree>
    <p:extLst>
      <p:ext uri="{BB962C8B-B14F-4D97-AF65-F5344CB8AC3E}">
        <p14:creationId xmlns:p14="http://schemas.microsoft.com/office/powerpoint/2010/main" val="321759433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565524"/>
          </a:xfrm>
        </p:spPr>
        <p:txBody>
          <a:bodyPr/>
          <a:lstStyle/>
          <a:p>
            <a:r>
              <a:rPr lang="en-US" sz="4000" dirty="0" smtClean="0">
                <a:latin typeface="Calibri"/>
                <a:cs typeface="Calibri"/>
              </a:rPr>
              <a:t>Simple Readout </a:t>
            </a:r>
            <a:r>
              <a:rPr lang="en-US" sz="4000" dirty="0">
                <a:latin typeface="Calibri"/>
                <a:cs typeface="Calibri"/>
              </a:rPr>
              <a:t>E</a:t>
            </a:r>
            <a:r>
              <a:rPr lang="en-US" sz="4000" dirty="0" smtClean="0">
                <a:latin typeface="Calibri"/>
                <a:cs typeface="Calibri"/>
              </a:rPr>
              <a:t>lectronics</a:t>
            </a:r>
            <a:endParaRPr lang="en-US" sz="4000" dirty="0">
              <a:latin typeface="Calibri"/>
              <a:cs typeface="Calibri"/>
            </a:endParaRPr>
          </a:p>
        </p:txBody>
      </p:sp>
      <p:pic>
        <p:nvPicPr>
          <p:cNvPr id="4" name="Picture 3"/>
          <p:cNvPicPr>
            <a:picLocks noChangeAspect="1"/>
          </p:cNvPicPr>
          <p:nvPr/>
        </p:nvPicPr>
        <p:blipFill>
          <a:blip r:embed="rId2"/>
          <a:stretch>
            <a:fillRect/>
          </a:stretch>
        </p:blipFill>
        <p:spPr>
          <a:xfrm>
            <a:off x="502641" y="1855886"/>
            <a:ext cx="6469660" cy="3120323"/>
          </a:xfrm>
          <a:prstGeom prst="rect">
            <a:avLst/>
          </a:prstGeom>
        </p:spPr>
      </p:pic>
      <p:sp>
        <p:nvSpPr>
          <p:cNvPr id="5" name="TextBox 4"/>
          <p:cNvSpPr txBox="1"/>
          <p:nvPr/>
        </p:nvSpPr>
        <p:spPr>
          <a:xfrm>
            <a:off x="1046759" y="4976209"/>
            <a:ext cx="3568700" cy="461665"/>
          </a:xfrm>
          <a:prstGeom prst="rect">
            <a:avLst/>
          </a:prstGeom>
          <a:noFill/>
        </p:spPr>
        <p:txBody>
          <a:bodyPr wrap="square" rtlCol="0">
            <a:spAutoFit/>
          </a:bodyPr>
          <a:lstStyle/>
          <a:p>
            <a:r>
              <a:rPr lang="en-US" sz="2400" b="1" dirty="0" smtClean="0">
                <a:solidFill>
                  <a:srgbClr val="FF0000"/>
                </a:solidFill>
                <a:latin typeface="Calibri"/>
                <a:cs typeface="Calibri"/>
              </a:rPr>
              <a:t>Warm</a:t>
            </a:r>
            <a:endParaRPr lang="en-US" sz="2400" b="1" dirty="0">
              <a:solidFill>
                <a:srgbClr val="FF0000"/>
              </a:solidFill>
              <a:latin typeface="Calibri"/>
              <a:cs typeface="Calibri"/>
            </a:endParaRPr>
          </a:p>
        </p:txBody>
      </p:sp>
      <p:sp>
        <p:nvSpPr>
          <p:cNvPr id="10" name="TextBox 9"/>
          <p:cNvSpPr txBox="1"/>
          <p:nvPr/>
        </p:nvSpPr>
        <p:spPr>
          <a:xfrm>
            <a:off x="5575300" y="4976209"/>
            <a:ext cx="3568700" cy="461665"/>
          </a:xfrm>
          <a:prstGeom prst="rect">
            <a:avLst/>
          </a:prstGeom>
          <a:noFill/>
        </p:spPr>
        <p:txBody>
          <a:bodyPr wrap="square" rtlCol="0">
            <a:spAutoFit/>
          </a:bodyPr>
          <a:lstStyle/>
          <a:p>
            <a:r>
              <a:rPr lang="en-US" sz="2400" b="1" dirty="0" smtClean="0">
                <a:solidFill>
                  <a:srgbClr val="0000FF"/>
                </a:solidFill>
                <a:latin typeface="Calibri"/>
                <a:cs typeface="Calibri"/>
              </a:rPr>
              <a:t>Cold</a:t>
            </a:r>
            <a:endParaRPr lang="en-US" sz="2400" b="1" dirty="0">
              <a:solidFill>
                <a:srgbClr val="0000FF"/>
              </a:solidFill>
              <a:latin typeface="Calibri"/>
              <a:cs typeface="Calibri"/>
            </a:endParaRPr>
          </a:p>
        </p:txBody>
      </p:sp>
      <p:sp>
        <p:nvSpPr>
          <p:cNvPr id="6" name="TextBox 5"/>
          <p:cNvSpPr txBox="1"/>
          <p:nvPr/>
        </p:nvSpPr>
        <p:spPr>
          <a:xfrm>
            <a:off x="665759" y="1285755"/>
            <a:ext cx="1397000" cy="646331"/>
          </a:xfrm>
          <a:prstGeom prst="rect">
            <a:avLst/>
          </a:prstGeom>
          <a:noFill/>
        </p:spPr>
        <p:txBody>
          <a:bodyPr wrap="square" rtlCol="0">
            <a:spAutoFit/>
          </a:bodyPr>
          <a:lstStyle/>
          <a:p>
            <a:pPr algn="ctr"/>
            <a:r>
              <a:rPr lang="en-US" b="1" dirty="0" smtClean="0"/>
              <a:t>Tone Generation</a:t>
            </a:r>
            <a:endParaRPr lang="en-US" b="1" dirty="0"/>
          </a:p>
        </p:txBody>
      </p:sp>
      <p:sp>
        <p:nvSpPr>
          <p:cNvPr id="7" name="TextBox 6"/>
          <p:cNvSpPr txBox="1"/>
          <p:nvPr/>
        </p:nvSpPr>
        <p:spPr>
          <a:xfrm>
            <a:off x="2265958" y="1285755"/>
            <a:ext cx="1912341" cy="369332"/>
          </a:xfrm>
          <a:prstGeom prst="rect">
            <a:avLst/>
          </a:prstGeom>
          <a:noFill/>
        </p:spPr>
        <p:txBody>
          <a:bodyPr wrap="square" rtlCol="0">
            <a:spAutoFit/>
          </a:bodyPr>
          <a:lstStyle/>
          <a:p>
            <a:r>
              <a:rPr lang="en-US" b="1" dirty="0" smtClean="0"/>
              <a:t>Mix up / Down</a:t>
            </a:r>
            <a:endParaRPr lang="en-US" b="1" dirty="0"/>
          </a:p>
        </p:txBody>
      </p:sp>
      <p:sp>
        <p:nvSpPr>
          <p:cNvPr id="12" name="TextBox 11"/>
          <p:cNvSpPr txBox="1"/>
          <p:nvPr/>
        </p:nvSpPr>
        <p:spPr>
          <a:xfrm>
            <a:off x="4412259" y="1318021"/>
            <a:ext cx="1384300" cy="369332"/>
          </a:xfrm>
          <a:prstGeom prst="rect">
            <a:avLst/>
          </a:prstGeom>
          <a:noFill/>
        </p:spPr>
        <p:txBody>
          <a:bodyPr wrap="square" rtlCol="0">
            <a:spAutoFit/>
          </a:bodyPr>
          <a:lstStyle/>
          <a:p>
            <a:r>
              <a:rPr lang="en-US" b="1" dirty="0" smtClean="0"/>
              <a:t>Probe KID</a:t>
            </a:r>
            <a:endParaRPr lang="en-US" b="1" dirty="0"/>
          </a:p>
        </p:txBody>
      </p:sp>
      <p:sp>
        <p:nvSpPr>
          <p:cNvPr id="13" name="Lightning Bolt 12"/>
          <p:cNvSpPr/>
          <p:nvPr/>
        </p:nvSpPr>
        <p:spPr>
          <a:xfrm flipH="1">
            <a:off x="6286501" y="3180665"/>
            <a:ext cx="685800" cy="508000"/>
          </a:xfrm>
          <a:prstGeom prst="lightningBol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4" name="TextBox 13"/>
          <p:cNvSpPr txBox="1"/>
          <p:nvPr/>
        </p:nvSpPr>
        <p:spPr>
          <a:xfrm>
            <a:off x="6972301" y="2534334"/>
            <a:ext cx="2552700" cy="646331"/>
          </a:xfrm>
          <a:prstGeom prst="rect">
            <a:avLst/>
          </a:prstGeom>
          <a:noFill/>
        </p:spPr>
        <p:txBody>
          <a:bodyPr wrap="square" rtlCol="0">
            <a:spAutoFit/>
          </a:bodyPr>
          <a:lstStyle/>
          <a:p>
            <a:r>
              <a:rPr lang="en-US" dirty="0" smtClean="0"/>
              <a:t>Light in through optics. </a:t>
            </a:r>
            <a:r>
              <a:rPr lang="en-US" dirty="0" smtClean="0">
                <a:latin typeface="Times New Roman"/>
                <a:cs typeface="Times New Roman"/>
              </a:rPr>
              <a:t>E</a:t>
            </a:r>
            <a:r>
              <a:rPr lang="en-US" dirty="0">
                <a:latin typeface="Times New Roman"/>
                <a:cs typeface="Times New Roman"/>
              </a:rPr>
              <a:t>= </a:t>
            </a:r>
            <a:r>
              <a:rPr lang="en-US" dirty="0" err="1" smtClean="0">
                <a:latin typeface="Times New Roman"/>
                <a:cs typeface="Times New Roman"/>
              </a:rPr>
              <a:t>hυ</a:t>
            </a:r>
            <a:r>
              <a:rPr lang="en-US" dirty="0" smtClean="0">
                <a:latin typeface="Calibri"/>
                <a:cs typeface="Calibri"/>
              </a:rPr>
              <a:t> &gt;2Δ</a:t>
            </a:r>
            <a:endParaRPr lang="en-US" dirty="0" smtClean="0"/>
          </a:p>
        </p:txBody>
      </p:sp>
      <p:sp>
        <p:nvSpPr>
          <p:cNvPr id="3" name="Slide Number Placeholder 2"/>
          <p:cNvSpPr>
            <a:spLocks noGrp="1"/>
          </p:cNvSpPr>
          <p:nvPr>
            <p:ph type="sldNum" sz="quarter" idx="12"/>
          </p:nvPr>
        </p:nvSpPr>
        <p:spPr/>
        <p:txBody>
          <a:bodyPr/>
          <a:lstStyle/>
          <a:p>
            <a:fld id="{7F5CE407-6216-4202-80E4-A30DC2F709B2}" type="slidenum">
              <a:rPr lang="en-US" smtClean="0"/>
              <a:t>29</a:t>
            </a:fld>
            <a:endParaRPr lang="en-US" dirty="0"/>
          </a:p>
        </p:txBody>
      </p:sp>
    </p:spTree>
    <p:extLst>
      <p:ext uri="{BB962C8B-B14F-4D97-AF65-F5344CB8AC3E}">
        <p14:creationId xmlns:p14="http://schemas.microsoft.com/office/powerpoint/2010/main" val="178222347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100" y="132976"/>
            <a:ext cx="8115299" cy="514724"/>
          </a:xfrm>
        </p:spPr>
        <p:txBody>
          <a:bodyPr/>
          <a:lstStyle/>
          <a:p>
            <a:r>
              <a:rPr lang="en-US" sz="2800" b="1" dirty="0" smtClean="0">
                <a:latin typeface="Calibri"/>
                <a:cs typeface="Calibri"/>
              </a:rPr>
              <a:t>Motivation for detector development</a:t>
            </a:r>
            <a:r>
              <a:rPr lang="en-US" sz="2800" b="1" dirty="0">
                <a:latin typeface="Calibri"/>
                <a:cs typeface="Calibri"/>
              </a:rPr>
              <a:t> </a:t>
            </a:r>
            <a:r>
              <a:rPr lang="en-US" sz="2800" b="1" dirty="0" smtClean="0">
                <a:latin typeface="Calibri"/>
                <a:cs typeface="Calibri"/>
              </a:rPr>
              <a:t>- Astronomy</a:t>
            </a:r>
            <a:endParaRPr lang="en-US" sz="2800" b="1" dirty="0">
              <a:latin typeface="Calibri"/>
              <a:cs typeface="Calibri"/>
            </a:endParaRPr>
          </a:p>
        </p:txBody>
      </p:sp>
      <p:pic>
        <p:nvPicPr>
          <p:cNvPr id="4" name="Picture 3"/>
          <p:cNvPicPr>
            <a:picLocks noChangeAspect="1"/>
          </p:cNvPicPr>
          <p:nvPr/>
        </p:nvPicPr>
        <p:blipFill>
          <a:blip r:embed="rId2"/>
          <a:stretch>
            <a:fillRect/>
          </a:stretch>
        </p:blipFill>
        <p:spPr>
          <a:xfrm>
            <a:off x="4189307" y="3987800"/>
            <a:ext cx="4656243" cy="2159000"/>
          </a:xfrm>
          <a:prstGeom prst="rect">
            <a:avLst/>
          </a:prstGeom>
        </p:spPr>
      </p:pic>
      <p:pic>
        <p:nvPicPr>
          <p:cNvPr id="5" name="Picture 4"/>
          <p:cNvPicPr>
            <a:picLocks noChangeAspect="1"/>
          </p:cNvPicPr>
          <p:nvPr/>
        </p:nvPicPr>
        <p:blipFill>
          <a:blip r:embed="rId3"/>
          <a:stretch>
            <a:fillRect/>
          </a:stretch>
        </p:blipFill>
        <p:spPr>
          <a:xfrm>
            <a:off x="251978" y="2857500"/>
            <a:ext cx="3784929" cy="2781300"/>
          </a:xfrm>
          <a:prstGeom prst="rect">
            <a:avLst/>
          </a:prstGeom>
        </p:spPr>
      </p:pic>
      <p:sp>
        <p:nvSpPr>
          <p:cNvPr id="6" name="TextBox 5"/>
          <p:cNvSpPr txBox="1"/>
          <p:nvPr/>
        </p:nvSpPr>
        <p:spPr>
          <a:xfrm>
            <a:off x="139700" y="749300"/>
            <a:ext cx="9004300" cy="1412694"/>
          </a:xfrm>
          <a:prstGeom prst="rect">
            <a:avLst/>
          </a:prstGeom>
          <a:noFill/>
        </p:spPr>
        <p:txBody>
          <a:bodyPr wrap="square" rtlCol="0">
            <a:spAutoFit/>
          </a:bodyPr>
          <a:lstStyle/>
          <a:p>
            <a:pPr marL="285750" indent="-285750">
              <a:lnSpc>
                <a:spcPct val="120000"/>
              </a:lnSpc>
              <a:buFont typeface="Arial"/>
              <a:buChar char="•"/>
            </a:pPr>
            <a:r>
              <a:rPr lang="en-US" b="1" dirty="0" smtClean="0"/>
              <a:t>Semi-conductor technology </a:t>
            </a:r>
            <a:r>
              <a:rPr lang="en-US" dirty="0" smtClean="0"/>
              <a:t>Limited to wavelengths of order 200um (1.5 THz)</a:t>
            </a:r>
            <a:endParaRPr lang="en-US" dirty="0"/>
          </a:p>
          <a:p>
            <a:pPr marL="285750" indent="-285750">
              <a:lnSpc>
                <a:spcPct val="120000"/>
              </a:lnSpc>
              <a:buFont typeface="Arial"/>
              <a:buChar char="•"/>
            </a:pPr>
            <a:r>
              <a:rPr lang="en-US" b="1" dirty="0" smtClean="0"/>
              <a:t>Heterodyne receivers </a:t>
            </a:r>
            <a:r>
              <a:rPr lang="en-US" dirty="0" smtClean="0"/>
              <a:t>are typically noisy and not practical for large format imaging arrays</a:t>
            </a:r>
            <a:endParaRPr lang="en-US" dirty="0"/>
          </a:p>
          <a:p>
            <a:pPr marL="285750" indent="-285750">
              <a:lnSpc>
                <a:spcPct val="120000"/>
              </a:lnSpc>
              <a:buFont typeface="Arial"/>
              <a:buChar char="•"/>
            </a:pPr>
            <a:r>
              <a:rPr lang="en-US" b="1" dirty="0" smtClean="0"/>
              <a:t>Bolometers</a:t>
            </a:r>
            <a:r>
              <a:rPr lang="en-US" dirty="0" smtClean="0"/>
              <a:t> have sensitivity but poor multiplexing ratios </a:t>
            </a:r>
            <a:endParaRPr lang="en-US" dirty="0"/>
          </a:p>
        </p:txBody>
      </p:sp>
      <p:pic>
        <p:nvPicPr>
          <p:cNvPr id="7" name="Picture 2" descr="old_bolomet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159514"/>
            <a:ext cx="2329139" cy="168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spiderweb_array.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40241" y="2159514"/>
            <a:ext cx="2186259"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7F5CE407-6216-4202-80E4-A30DC2F709B2}" type="slidenum">
              <a:rPr lang="en-US" smtClean="0"/>
              <a:t>3</a:t>
            </a:fld>
            <a:endParaRPr lang="en-US" dirty="0"/>
          </a:p>
        </p:txBody>
      </p:sp>
      <p:cxnSp>
        <p:nvCxnSpPr>
          <p:cNvPr id="10" name="Straight Connector 9"/>
          <p:cNvCxnSpPr/>
          <p:nvPr/>
        </p:nvCxnSpPr>
        <p:spPr>
          <a:xfrm>
            <a:off x="2252134" y="3149600"/>
            <a:ext cx="0" cy="965200"/>
          </a:xfrm>
          <a:prstGeom prst="line">
            <a:avLst/>
          </a:prstGeom>
          <a:ln w="28575" cmpd="sng">
            <a:solidFill>
              <a:schemeClr val="accent6"/>
            </a:solidFill>
            <a:prstDash val="sysDash"/>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930401" y="3149600"/>
            <a:ext cx="0" cy="1320800"/>
          </a:xfrm>
          <a:prstGeom prst="line">
            <a:avLst/>
          </a:prstGeom>
          <a:ln w="28575" cmpd="sng">
            <a:solidFill>
              <a:schemeClr val="accent1"/>
            </a:solidFill>
            <a:prstDash val="sysDash"/>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28133" y="3208867"/>
            <a:ext cx="1634067" cy="400110"/>
          </a:xfrm>
          <a:prstGeom prst="rect">
            <a:avLst/>
          </a:prstGeom>
          <a:noFill/>
        </p:spPr>
        <p:txBody>
          <a:bodyPr wrap="square" rtlCol="0">
            <a:spAutoFit/>
          </a:bodyPr>
          <a:lstStyle/>
          <a:p>
            <a:r>
              <a:rPr lang="en-US" sz="1000" dirty="0" smtClean="0"/>
              <a:t>Semi- conductor technology</a:t>
            </a:r>
            <a:endParaRPr lang="en-US" sz="1000" dirty="0"/>
          </a:p>
        </p:txBody>
      </p:sp>
      <p:cxnSp>
        <p:nvCxnSpPr>
          <p:cNvPr id="18" name="Straight Arrow Connector 17"/>
          <p:cNvCxnSpPr/>
          <p:nvPr/>
        </p:nvCxnSpPr>
        <p:spPr>
          <a:xfrm>
            <a:off x="1528233" y="3498906"/>
            <a:ext cx="385234" cy="0"/>
          </a:xfrm>
          <a:prstGeom prst="straightConnector1">
            <a:avLst/>
          </a:prstGeom>
          <a:ln w="190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267784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333188"/>
            <a:ext cx="8737600" cy="451224"/>
          </a:xfrm>
        </p:spPr>
        <p:txBody>
          <a:bodyPr/>
          <a:lstStyle/>
          <a:p>
            <a:r>
              <a:rPr lang="en-US" sz="3600" b="1" dirty="0" smtClean="0"/>
              <a:t>Making an array of LEKIDs</a:t>
            </a:r>
            <a:endParaRPr lang="en-US" sz="3600" b="1" dirty="0"/>
          </a:p>
        </p:txBody>
      </p:sp>
      <p:pic>
        <p:nvPicPr>
          <p:cNvPr id="6" name="Picture 5" descr="OS X Yosemite HD:Users:PeteBarry:Dropbox:Camera Uploads:2015-10-02 14.49.25.jpg"/>
          <p:cNvPicPr/>
          <p:nvPr/>
        </p:nvPicPr>
        <p:blipFill rotWithShape="1">
          <a:blip r:embed="rId2">
            <a:extLst>
              <a:ext uri="{28A0092B-C50C-407E-A947-70E740481C1C}">
                <a14:useLocalDpi xmlns:a14="http://schemas.microsoft.com/office/drawing/2010/main" val="0"/>
              </a:ext>
            </a:extLst>
          </a:blip>
          <a:srcRect t="30646" b="25474"/>
          <a:stretch/>
        </p:blipFill>
        <p:spPr bwMode="auto">
          <a:xfrm>
            <a:off x="4597400" y="1219716"/>
            <a:ext cx="3810000" cy="3353316"/>
          </a:xfrm>
          <a:prstGeom prst="rect">
            <a:avLst/>
          </a:prstGeom>
          <a:noFill/>
          <a:ln>
            <a:noFill/>
          </a:ln>
          <a:extLst>
            <a:ext uri="{53640926-AAD7-44d8-BBD7-CCE9431645EC}">
              <a14:shadowObscured xmlns:a14="http://schemas.microsoft.com/office/drawing/2010/main"/>
            </a:ext>
          </a:extLst>
        </p:spPr>
      </p:pic>
      <p:sp>
        <p:nvSpPr>
          <p:cNvPr id="7" name="TextBox 6"/>
          <p:cNvSpPr txBox="1"/>
          <p:nvPr/>
        </p:nvSpPr>
        <p:spPr>
          <a:xfrm>
            <a:off x="4597400" y="4203700"/>
            <a:ext cx="184666" cy="369332"/>
          </a:xfrm>
          <a:prstGeom prst="rect">
            <a:avLst/>
          </a:prstGeom>
          <a:noFill/>
        </p:spPr>
        <p:txBody>
          <a:bodyPr wrap="none" rtlCol="0">
            <a:spAutoFit/>
          </a:bodyPr>
          <a:lstStyle/>
          <a:p>
            <a:endParaRPr lang="en-US" dirty="0"/>
          </a:p>
        </p:txBody>
      </p:sp>
      <p:sp>
        <p:nvSpPr>
          <p:cNvPr id="8" name="TextBox 7"/>
          <p:cNvSpPr txBox="1"/>
          <p:nvPr/>
        </p:nvSpPr>
        <p:spPr>
          <a:xfrm>
            <a:off x="495300" y="1435100"/>
            <a:ext cx="3632200" cy="2308324"/>
          </a:xfrm>
          <a:prstGeom prst="rect">
            <a:avLst/>
          </a:prstGeom>
          <a:noFill/>
        </p:spPr>
        <p:txBody>
          <a:bodyPr wrap="square" rtlCol="0">
            <a:spAutoFit/>
          </a:bodyPr>
          <a:lstStyle/>
          <a:p>
            <a:pPr marL="285750" indent="-285750">
              <a:buFont typeface="Arial"/>
              <a:buChar char="•"/>
            </a:pPr>
            <a:r>
              <a:rPr lang="en-US" sz="2400" b="1" dirty="0" smtClean="0">
                <a:latin typeface="Calibri"/>
                <a:cs typeface="Calibri"/>
              </a:rPr>
              <a:t>In most cases 1 deposition and etch step</a:t>
            </a:r>
          </a:p>
          <a:p>
            <a:pPr marL="285750" indent="-285750">
              <a:buFont typeface="Arial"/>
              <a:buChar char="•"/>
            </a:pPr>
            <a:endParaRPr lang="en-US" sz="2400" b="1" dirty="0">
              <a:latin typeface="Calibri"/>
              <a:cs typeface="Calibri"/>
            </a:endParaRPr>
          </a:p>
          <a:p>
            <a:pPr marL="285750" indent="-285750">
              <a:buFont typeface="Arial"/>
              <a:buChar char="•"/>
            </a:pPr>
            <a:r>
              <a:rPr lang="en-US" sz="2400" b="1" dirty="0" smtClean="0">
                <a:latin typeface="Calibri"/>
                <a:cs typeface="Calibri"/>
              </a:rPr>
              <a:t>Minimal material costs</a:t>
            </a:r>
          </a:p>
          <a:p>
            <a:pPr marL="285750" indent="-285750">
              <a:buFont typeface="Arial"/>
              <a:buChar char="•"/>
            </a:pPr>
            <a:endParaRPr lang="en-US" sz="2400" b="1" dirty="0">
              <a:latin typeface="Calibri"/>
              <a:cs typeface="Calibri"/>
            </a:endParaRPr>
          </a:p>
          <a:p>
            <a:pPr marL="285750" indent="-285750">
              <a:buFont typeface="Arial"/>
              <a:buChar char="•"/>
            </a:pPr>
            <a:r>
              <a:rPr lang="en-US" sz="2400" b="1" dirty="0" smtClean="0">
                <a:latin typeface="Calibri"/>
                <a:cs typeface="Calibri"/>
              </a:rPr>
              <a:t>Cleanroom time ½ day</a:t>
            </a:r>
            <a:endParaRPr lang="en-US" sz="2400" b="1" dirty="0">
              <a:latin typeface="Calibri"/>
              <a:cs typeface="Calibri"/>
            </a:endParaRPr>
          </a:p>
        </p:txBody>
      </p:sp>
      <p:sp>
        <p:nvSpPr>
          <p:cNvPr id="9" name="Slide Number Placeholder 8"/>
          <p:cNvSpPr>
            <a:spLocks noGrp="1"/>
          </p:cNvSpPr>
          <p:nvPr>
            <p:ph type="sldNum" sz="quarter" idx="12"/>
          </p:nvPr>
        </p:nvSpPr>
        <p:spPr/>
        <p:txBody>
          <a:bodyPr/>
          <a:lstStyle/>
          <a:p>
            <a:fld id="{7F5CE407-6216-4202-80E4-A30DC2F709B2}" type="slidenum">
              <a:rPr lang="en-US" smtClean="0"/>
              <a:t>30</a:t>
            </a:fld>
            <a:endParaRPr lang="en-US" dirty="0"/>
          </a:p>
        </p:txBody>
      </p:sp>
    </p:spTree>
    <p:extLst>
      <p:ext uri="{BB962C8B-B14F-4D97-AF65-F5344CB8AC3E}">
        <p14:creationId xmlns:p14="http://schemas.microsoft.com/office/powerpoint/2010/main" val="139453402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578224"/>
          </a:xfrm>
        </p:spPr>
        <p:txBody>
          <a:bodyPr/>
          <a:lstStyle/>
          <a:p>
            <a:r>
              <a:rPr lang="en-US" sz="3600" b="1" dirty="0" smtClean="0">
                <a:latin typeface="Calibri"/>
                <a:cs typeface="Calibri"/>
              </a:rPr>
              <a:t>Optical coupling and band defining </a:t>
            </a:r>
            <a:endParaRPr lang="en-US" sz="3600" b="1" dirty="0">
              <a:latin typeface="Calibri"/>
              <a:cs typeface="Calibri"/>
            </a:endParaRPr>
          </a:p>
        </p:txBody>
      </p:sp>
      <p:pic>
        <p:nvPicPr>
          <p:cNvPr id="5" name="Picture 4" descr="OS X Yosemite HD:Users:PeteBarry:Dropbox:Camera Uploads:2015-09-29 16.52.00.jpg"/>
          <p:cNvPicPr/>
          <p:nvPr/>
        </p:nvPicPr>
        <p:blipFill rotWithShape="1">
          <a:blip r:embed="rId2">
            <a:extLst>
              <a:ext uri="{28A0092B-C50C-407E-A947-70E740481C1C}">
                <a14:useLocalDpi xmlns:a14="http://schemas.microsoft.com/office/drawing/2010/main" val="0"/>
              </a:ext>
            </a:extLst>
          </a:blip>
          <a:srcRect t="19878" b="48372"/>
          <a:stretch/>
        </p:blipFill>
        <p:spPr bwMode="auto">
          <a:xfrm>
            <a:off x="4279900" y="957606"/>
            <a:ext cx="3562350" cy="2493960"/>
          </a:xfrm>
          <a:prstGeom prst="rect">
            <a:avLst/>
          </a:prstGeom>
          <a:noFill/>
          <a:ln>
            <a:noFill/>
          </a:ln>
        </p:spPr>
      </p:pic>
      <p:pic>
        <p:nvPicPr>
          <p:cNvPr id="6" name="Picture 5"/>
          <p:cNvPicPr>
            <a:picLocks noChangeAspect="1"/>
          </p:cNvPicPr>
          <p:nvPr/>
        </p:nvPicPr>
        <p:blipFill>
          <a:blip r:embed="rId3"/>
          <a:stretch>
            <a:fillRect/>
          </a:stretch>
        </p:blipFill>
        <p:spPr>
          <a:xfrm>
            <a:off x="0" y="957606"/>
            <a:ext cx="3962400" cy="2585693"/>
          </a:xfrm>
          <a:prstGeom prst="rect">
            <a:avLst/>
          </a:prstGeom>
        </p:spPr>
      </p:pic>
      <p:pic>
        <p:nvPicPr>
          <p:cNvPr id="7" name="Picture 6"/>
          <p:cNvPicPr>
            <a:picLocks noChangeAspect="1"/>
          </p:cNvPicPr>
          <p:nvPr/>
        </p:nvPicPr>
        <p:blipFill>
          <a:blip r:embed="rId4"/>
          <a:stretch>
            <a:fillRect/>
          </a:stretch>
        </p:blipFill>
        <p:spPr>
          <a:xfrm>
            <a:off x="177800" y="3530599"/>
            <a:ext cx="3937000" cy="2984500"/>
          </a:xfrm>
          <a:prstGeom prst="rect">
            <a:avLst/>
          </a:prstGeom>
        </p:spPr>
      </p:pic>
      <p:sp>
        <p:nvSpPr>
          <p:cNvPr id="8" name="Slide Number Placeholder 7"/>
          <p:cNvSpPr>
            <a:spLocks noGrp="1"/>
          </p:cNvSpPr>
          <p:nvPr>
            <p:ph type="sldNum" sz="quarter" idx="12"/>
          </p:nvPr>
        </p:nvSpPr>
        <p:spPr/>
        <p:txBody>
          <a:bodyPr/>
          <a:lstStyle/>
          <a:p>
            <a:fld id="{7F5CE407-6216-4202-80E4-A30DC2F709B2}" type="slidenum">
              <a:rPr lang="en-US" smtClean="0"/>
              <a:t>31</a:t>
            </a:fld>
            <a:endParaRPr lang="en-US" dirty="0"/>
          </a:p>
        </p:txBody>
      </p:sp>
    </p:spTree>
    <p:extLst>
      <p:ext uri="{BB962C8B-B14F-4D97-AF65-F5344CB8AC3E}">
        <p14:creationId xmlns:p14="http://schemas.microsoft.com/office/powerpoint/2010/main" val="323595716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679824"/>
          </a:xfrm>
        </p:spPr>
        <p:txBody>
          <a:bodyPr/>
          <a:lstStyle/>
          <a:p>
            <a:r>
              <a:rPr lang="en-US" sz="3200" b="1" dirty="0" smtClean="0"/>
              <a:t>Current Instruments NIKA on IRAM</a:t>
            </a:r>
            <a:endParaRPr lang="en-US" sz="3200" b="1" dirty="0"/>
          </a:p>
        </p:txBody>
      </p:sp>
      <p:sp>
        <p:nvSpPr>
          <p:cNvPr id="4" name="TextBox 3"/>
          <p:cNvSpPr txBox="1"/>
          <p:nvPr/>
        </p:nvSpPr>
        <p:spPr>
          <a:xfrm>
            <a:off x="549275" y="831334"/>
            <a:ext cx="8042276" cy="646331"/>
          </a:xfrm>
          <a:prstGeom prst="rect">
            <a:avLst/>
          </a:prstGeom>
          <a:noFill/>
        </p:spPr>
        <p:txBody>
          <a:bodyPr wrap="square" rtlCol="0">
            <a:spAutoFit/>
          </a:bodyPr>
          <a:lstStyle/>
          <a:p>
            <a:r>
              <a:rPr lang="en-US" dirty="0" smtClean="0">
                <a:latin typeface="Arial"/>
                <a:cs typeface="Arial"/>
              </a:rPr>
              <a:t>NIKA A dual band (150GHz and 220 GHz) mm astronomical camera on the IRAM telescope working just above the photon noise limit at 2mm</a:t>
            </a:r>
            <a:endParaRPr lang="en-US" dirty="0">
              <a:latin typeface="Arial"/>
              <a:cs typeface="Arial"/>
            </a:endParaRPr>
          </a:p>
        </p:txBody>
      </p:sp>
      <p:pic>
        <p:nvPicPr>
          <p:cNvPr id="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275" y="1477665"/>
            <a:ext cx="2325315" cy="271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42" y="4307169"/>
            <a:ext cx="3111190"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Text Box 10"/>
          <p:cNvSpPr txBox="1">
            <a:spLocks noChangeArrowheads="1"/>
          </p:cNvSpPr>
          <p:nvPr/>
        </p:nvSpPr>
        <p:spPr bwMode="auto">
          <a:xfrm>
            <a:off x="3120320" y="4506398"/>
            <a:ext cx="10668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800" dirty="0"/>
              <a:t>M87</a:t>
            </a:r>
          </a:p>
        </p:txBody>
      </p:sp>
      <p:pic>
        <p:nvPicPr>
          <p:cNvPr id="5" name="Picture 4"/>
          <p:cNvPicPr>
            <a:picLocks noChangeAspect="1"/>
          </p:cNvPicPr>
          <p:nvPr/>
        </p:nvPicPr>
        <p:blipFill>
          <a:blip r:embed="rId4"/>
          <a:stretch>
            <a:fillRect/>
          </a:stretch>
        </p:blipFill>
        <p:spPr>
          <a:xfrm>
            <a:off x="4686300" y="1692555"/>
            <a:ext cx="4025900" cy="2997200"/>
          </a:xfrm>
          <a:prstGeom prst="rect">
            <a:avLst/>
          </a:prstGeom>
        </p:spPr>
      </p:pic>
      <p:sp>
        <p:nvSpPr>
          <p:cNvPr id="9" name="Slide Number Placeholder 8"/>
          <p:cNvSpPr>
            <a:spLocks noGrp="1"/>
          </p:cNvSpPr>
          <p:nvPr>
            <p:ph type="sldNum" sz="quarter" idx="12"/>
          </p:nvPr>
        </p:nvSpPr>
        <p:spPr/>
        <p:txBody>
          <a:bodyPr/>
          <a:lstStyle/>
          <a:p>
            <a:fld id="{7F5CE407-6216-4202-80E4-A30DC2F709B2}" type="slidenum">
              <a:rPr lang="en-US" smtClean="0"/>
              <a:t>32</a:t>
            </a:fld>
            <a:endParaRPr lang="en-US" dirty="0"/>
          </a:p>
        </p:txBody>
      </p:sp>
      <p:sp>
        <p:nvSpPr>
          <p:cNvPr id="3" name="TextBox 2"/>
          <p:cNvSpPr txBox="1"/>
          <p:nvPr/>
        </p:nvSpPr>
        <p:spPr>
          <a:xfrm>
            <a:off x="4187120" y="4876800"/>
            <a:ext cx="4701386" cy="1200329"/>
          </a:xfrm>
          <a:prstGeom prst="rect">
            <a:avLst/>
          </a:prstGeom>
          <a:noFill/>
        </p:spPr>
        <p:txBody>
          <a:bodyPr wrap="square" rtlCol="0">
            <a:spAutoFit/>
          </a:bodyPr>
          <a:lstStyle/>
          <a:p>
            <a:r>
              <a:rPr lang="en-US" dirty="0" smtClean="0"/>
              <a:t>1000 pixels @ 2mm</a:t>
            </a:r>
          </a:p>
          <a:p>
            <a:endParaRPr lang="en-US" dirty="0" smtClean="0"/>
          </a:p>
          <a:p>
            <a:r>
              <a:rPr lang="en-US" dirty="0" smtClean="0"/>
              <a:t>2 x 4000 pixels @ 1mm (2 arrays </a:t>
            </a:r>
            <a:r>
              <a:rPr lang="en-US" dirty="0" err="1" smtClean="0"/>
              <a:t>polarisation</a:t>
            </a:r>
            <a:r>
              <a:rPr lang="en-US" dirty="0" smtClean="0"/>
              <a:t> sensitive).</a:t>
            </a:r>
            <a:endParaRPr lang="en-US" dirty="0"/>
          </a:p>
        </p:txBody>
      </p:sp>
    </p:spTree>
    <p:extLst>
      <p:ext uri="{BB962C8B-B14F-4D97-AF65-F5344CB8AC3E}">
        <p14:creationId xmlns:p14="http://schemas.microsoft.com/office/powerpoint/2010/main" val="332304752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00" y="107576"/>
            <a:ext cx="8724240" cy="667124"/>
          </a:xfrm>
        </p:spPr>
        <p:txBody>
          <a:bodyPr/>
          <a:lstStyle/>
          <a:p>
            <a:r>
              <a:rPr lang="en-US" sz="4000" dirty="0" err="1" smtClean="0">
                <a:latin typeface="Calibri"/>
                <a:cs typeface="Calibri"/>
              </a:rPr>
              <a:t>KIDcam</a:t>
            </a:r>
            <a:r>
              <a:rPr lang="en-US" sz="4000" dirty="0" smtClean="0">
                <a:latin typeface="Calibri"/>
                <a:cs typeface="Calibri"/>
              </a:rPr>
              <a:t> – A Terrestrial THz imager</a:t>
            </a:r>
            <a:endParaRPr lang="en-US" sz="4000" dirty="0">
              <a:latin typeface="Calibri"/>
              <a:cs typeface="Calibri"/>
            </a:endParaRPr>
          </a:p>
        </p:txBody>
      </p:sp>
      <p:pic>
        <p:nvPicPr>
          <p:cNvPr id="3" name="Picture 2"/>
          <p:cNvPicPr>
            <a:picLocks noChangeAspect="1"/>
          </p:cNvPicPr>
          <p:nvPr/>
        </p:nvPicPr>
        <p:blipFill>
          <a:blip r:embed="rId2"/>
          <a:stretch>
            <a:fillRect/>
          </a:stretch>
        </p:blipFill>
        <p:spPr>
          <a:xfrm>
            <a:off x="1930400" y="1231900"/>
            <a:ext cx="5549900" cy="2580296"/>
          </a:xfrm>
          <a:prstGeom prst="rect">
            <a:avLst/>
          </a:prstGeom>
        </p:spPr>
      </p:pic>
      <p:pic>
        <p:nvPicPr>
          <p:cNvPr id="8" name="Picture 7"/>
          <p:cNvPicPr>
            <a:picLocks noChangeAspect="1"/>
          </p:cNvPicPr>
          <p:nvPr/>
        </p:nvPicPr>
        <p:blipFill>
          <a:blip r:embed="rId3"/>
          <a:stretch>
            <a:fillRect/>
          </a:stretch>
        </p:blipFill>
        <p:spPr>
          <a:xfrm>
            <a:off x="2413000" y="4036771"/>
            <a:ext cx="4826000" cy="2694241"/>
          </a:xfrm>
          <a:prstGeom prst="rect">
            <a:avLst/>
          </a:prstGeom>
        </p:spPr>
      </p:pic>
      <p:sp>
        <p:nvSpPr>
          <p:cNvPr id="4" name="Slide Number Placeholder 3"/>
          <p:cNvSpPr>
            <a:spLocks noGrp="1"/>
          </p:cNvSpPr>
          <p:nvPr>
            <p:ph type="sldNum" sz="quarter" idx="12"/>
          </p:nvPr>
        </p:nvSpPr>
        <p:spPr/>
        <p:txBody>
          <a:bodyPr/>
          <a:lstStyle/>
          <a:p>
            <a:fld id="{7F5CE407-6216-4202-80E4-A30DC2F709B2}" type="slidenum">
              <a:rPr lang="en-US" smtClean="0"/>
              <a:t>33</a:t>
            </a:fld>
            <a:endParaRPr lang="en-US" dirty="0"/>
          </a:p>
        </p:txBody>
      </p:sp>
    </p:spTree>
    <p:extLst>
      <p:ext uri="{BB962C8B-B14F-4D97-AF65-F5344CB8AC3E}">
        <p14:creationId xmlns:p14="http://schemas.microsoft.com/office/powerpoint/2010/main" val="50972656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317500" y="107576"/>
            <a:ext cx="8724240" cy="667124"/>
          </a:xfrm>
        </p:spPr>
        <p:txBody>
          <a:bodyPr/>
          <a:lstStyle/>
          <a:p>
            <a:r>
              <a:rPr lang="en-US" sz="4000" dirty="0" err="1" smtClean="0">
                <a:latin typeface="Calibri"/>
                <a:cs typeface="Calibri"/>
              </a:rPr>
              <a:t>KIDcam</a:t>
            </a:r>
            <a:r>
              <a:rPr lang="en-US" sz="4000" dirty="0" smtClean="0">
                <a:latin typeface="Calibri"/>
                <a:cs typeface="Calibri"/>
              </a:rPr>
              <a:t> – A Terrestrial THz imager</a:t>
            </a:r>
            <a:endParaRPr lang="en-US" sz="4000" dirty="0">
              <a:latin typeface="Calibri"/>
              <a:cs typeface="Calibri"/>
            </a:endParaRPr>
          </a:p>
        </p:txBody>
      </p:sp>
      <p:pic>
        <p:nvPicPr>
          <p:cNvPr id="2" name="3_col_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49400" y="939800"/>
            <a:ext cx="6045200" cy="4978400"/>
          </a:xfrm>
          <a:prstGeom prst="rect">
            <a:avLst/>
          </a:prstGeom>
        </p:spPr>
      </p:pic>
      <p:sp>
        <p:nvSpPr>
          <p:cNvPr id="3" name="Slide Number Placeholder 2"/>
          <p:cNvSpPr>
            <a:spLocks noGrp="1"/>
          </p:cNvSpPr>
          <p:nvPr>
            <p:ph type="sldNum" sz="quarter" idx="12"/>
          </p:nvPr>
        </p:nvSpPr>
        <p:spPr/>
        <p:txBody>
          <a:bodyPr/>
          <a:lstStyle/>
          <a:p>
            <a:fld id="{7F5CE407-6216-4202-80E4-A30DC2F709B2}" type="slidenum">
              <a:rPr lang="en-US" smtClean="0"/>
              <a:t>34</a:t>
            </a:fld>
            <a:endParaRPr lang="en-US" dirty="0"/>
          </a:p>
        </p:txBody>
      </p:sp>
    </p:spTree>
    <p:extLst>
      <p:ext uri="{BB962C8B-B14F-4D97-AF65-F5344CB8AC3E}">
        <p14:creationId xmlns:p14="http://schemas.microsoft.com/office/powerpoint/2010/main" val="13824828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514724"/>
          </a:xfrm>
        </p:spPr>
        <p:txBody>
          <a:bodyPr/>
          <a:lstStyle/>
          <a:p>
            <a:r>
              <a:rPr lang="en-US" sz="3600" b="1" dirty="0" smtClean="0">
                <a:latin typeface="Calibri"/>
                <a:cs typeface="Calibri"/>
              </a:rPr>
              <a:t>On-Chip Spectrometers</a:t>
            </a:r>
            <a:endParaRPr lang="en-US" sz="3600" b="1" dirty="0">
              <a:latin typeface="Calibri"/>
              <a:cs typeface="Calibri"/>
            </a:endParaRPr>
          </a:p>
        </p:txBody>
      </p:sp>
      <p:pic>
        <p:nvPicPr>
          <p:cNvPr id="5" name="Picture 4" descr="FSuper_spec_concep_sche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563" y="3136900"/>
            <a:ext cx="8809037"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60400" y="1219200"/>
            <a:ext cx="4165600" cy="923330"/>
          </a:xfrm>
          <a:prstGeom prst="rect">
            <a:avLst/>
          </a:prstGeom>
          <a:noFill/>
        </p:spPr>
        <p:txBody>
          <a:bodyPr wrap="square" rtlCol="0">
            <a:spAutoFit/>
          </a:bodyPr>
          <a:lstStyle/>
          <a:p>
            <a:r>
              <a:rPr lang="en-US" b="1" dirty="0" smtClean="0"/>
              <a:t>High TC material like Niobium</a:t>
            </a:r>
          </a:p>
          <a:p>
            <a:endParaRPr lang="en-US" dirty="0"/>
          </a:p>
          <a:p>
            <a:r>
              <a:rPr lang="en-US" dirty="0" err="1" smtClean="0"/>
              <a:t>hν</a:t>
            </a:r>
            <a:r>
              <a:rPr lang="en-US" dirty="0" smtClean="0"/>
              <a:t>&lt;2Δ    </a:t>
            </a:r>
            <a:r>
              <a:rPr lang="en-US" dirty="0" err="1" smtClean="0"/>
              <a:t>ν</a:t>
            </a:r>
            <a:r>
              <a:rPr lang="en-US" baseline="-25000" dirty="0" err="1" smtClean="0"/>
              <a:t>cut</a:t>
            </a:r>
            <a:r>
              <a:rPr lang="en-US" baseline="-25000" dirty="0" smtClean="0"/>
              <a:t> </a:t>
            </a:r>
            <a:r>
              <a:rPr lang="en-US" dirty="0" smtClean="0"/>
              <a:t>≈ 600 GHz</a:t>
            </a:r>
            <a:endParaRPr lang="en-US" dirty="0"/>
          </a:p>
        </p:txBody>
      </p:sp>
      <p:sp>
        <p:nvSpPr>
          <p:cNvPr id="7" name="TextBox 6"/>
          <p:cNvSpPr txBox="1"/>
          <p:nvPr/>
        </p:nvSpPr>
        <p:spPr>
          <a:xfrm>
            <a:off x="4425951" y="1219200"/>
            <a:ext cx="4165600" cy="923330"/>
          </a:xfrm>
          <a:prstGeom prst="rect">
            <a:avLst/>
          </a:prstGeom>
          <a:noFill/>
        </p:spPr>
        <p:txBody>
          <a:bodyPr wrap="square" rtlCol="0">
            <a:spAutoFit/>
          </a:bodyPr>
          <a:lstStyle/>
          <a:p>
            <a:r>
              <a:rPr lang="en-US" b="1" dirty="0" smtClean="0"/>
              <a:t>Low TC material like </a:t>
            </a:r>
            <a:r>
              <a:rPr lang="en-US" b="1" dirty="0" err="1" smtClean="0"/>
              <a:t>Aluminium</a:t>
            </a:r>
            <a:endParaRPr lang="en-US" b="1" dirty="0" smtClean="0"/>
          </a:p>
          <a:p>
            <a:endParaRPr lang="en-US" dirty="0"/>
          </a:p>
          <a:p>
            <a:r>
              <a:rPr lang="en-US" dirty="0" err="1" smtClean="0"/>
              <a:t>Hν</a:t>
            </a:r>
            <a:r>
              <a:rPr lang="en-US" dirty="0"/>
              <a:t>&gt;</a:t>
            </a:r>
            <a:r>
              <a:rPr lang="en-US" dirty="0" smtClean="0"/>
              <a:t>2Δ    </a:t>
            </a:r>
            <a:r>
              <a:rPr lang="en-US" dirty="0" err="1" smtClean="0"/>
              <a:t>ν</a:t>
            </a:r>
            <a:r>
              <a:rPr lang="en-US" baseline="-25000" dirty="0" err="1" smtClean="0"/>
              <a:t>cut</a:t>
            </a:r>
            <a:r>
              <a:rPr lang="en-US" baseline="-25000" dirty="0" smtClean="0"/>
              <a:t> </a:t>
            </a:r>
            <a:r>
              <a:rPr lang="en-US" dirty="0" smtClean="0"/>
              <a:t>≈ 90 GHz</a:t>
            </a:r>
            <a:endParaRPr lang="en-US" dirty="0"/>
          </a:p>
        </p:txBody>
      </p:sp>
      <p:cxnSp>
        <p:nvCxnSpPr>
          <p:cNvPr id="9" name="Straight Arrow Connector 8"/>
          <p:cNvCxnSpPr/>
          <p:nvPr/>
        </p:nvCxnSpPr>
        <p:spPr>
          <a:xfrm flipH="1">
            <a:off x="876300" y="2260600"/>
            <a:ext cx="1168400" cy="1282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2349500" y="2362200"/>
            <a:ext cx="139700" cy="172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3924300" y="2142530"/>
            <a:ext cx="1181100" cy="23532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Slide Number Placeholder 13"/>
          <p:cNvSpPr>
            <a:spLocks noGrp="1"/>
          </p:cNvSpPr>
          <p:nvPr>
            <p:ph type="sldNum" sz="quarter" idx="12"/>
          </p:nvPr>
        </p:nvSpPr>
        <p:spPr/>
        <p:txBody>
          <a:bodyPr/>
          <a:lstStyle/>
          <a:p>
            <a:fld id="{7F5CE407-6216-4202-80E4-A30DC2F709B2}" type="slidenum">
              <a:rPr lang="en-US" smtClean="0"/>
              <a:t>35</a:t>
            </a:fld>
            <a:endParaRPr lang="en-US" dirty="0"/>
          </a:p>
        </p:txBody>
      </p:sp>
    </p:spTree>
    <p:extLst>
      <p:ext uri="{BB962C8B-B14F-4D97-AF65-F5344CB8AC3E}">
        <p14:creationId xmlns:p14="http://schemas.microsoft.com/office/powerpoint/2010/main" val="302059775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19100" y="812800"/>
            <a:ext cx="2396318" cy="2324100"/>
          </a:xfrm>
          <a:prstGeom prst="rect">
            <a:avLst/>
          </a:prstGeom>
        </p:spPr>
      </p:pic>
      <p:pic>
        <p:nvPicPr>
          <p:cNvPr id="6" name="Picture 5"/>
          <p:cNvPicPr>
            <a:picLocks noChangeAspect="1"/>
          </p:cNvPicPr>
          <p:nvPr/>
        </p:nvPicPr>
        <p:blipFill>
          <a:blip r:embed="rId3"/>
          <a:stretch>
            <a:fillRect/>
          </a:stretch>
        </p:blipFill>
        <p:spPr>
          <a:xfrm>
            <a:off x="419100" y="3225800"/>
            <a:ext cx="2624401" cy="3251200"/>
          </a:xfrm>
          <a:prstGeom prst="rect">
            <a:avLst/>
          </a:prstGeom>
        </p:spPr>
      </p:pic>
      <p:pic>
        <p:nvPicPr>
          <p:cNvPr id="7" name="Picture 6"/>
          <p:cNvPicPr>
            <a:picLocks noChangeAspect="1"/>
          </p:cNvPicPr>
          <p:nvPr/>
        </p:nvPicPr>
        <p:blipFill>
          <a:blip r:embed="rId4"/>
          <a:stretch>
            <a:fillRect/>
          </a:stretch>
        </p:blipFill>
        <p:spPr>
          <a:xfrm>
            <a:off x="3352055" y="3314700"/>
            <a:ext cx="2555901" cy="3162300"/>
          </a:xfrm>
          <a:prstGeom prst="rect">
            <a:avLst/>
          </a:prstGeom>
        </p:spPr>
      </p:pic>
      <p:pic>
        <p:nvPicPr>
          <p:cNvPr id="8" name="Picture 7"/>
          <p:cNvPicPr>
            <a:picLocks noChangeAspect="1"/>
          </p:cNvPicPr>
          <p:nvPr/>
        </p:nvPicPr>
        <p:blipFill>
          <a:blip r:embed="rId5"/>
          <a:stretch>
            <a:fillRect/>
          </a:stretch>
        </p:blipFill>
        <p:spPr>
          <a:xfrm>
            <a:off x="4838125" y="762000"/>
            <a:ext cx="3478653" cy="2324100"/>
          </a:xfrm>
          <a:prstGeom prst="rect">
            <a:avLst/>
          </a:prstGeom>
        </p:spPr>
      </p:pic>
      <p:sp>
        <p:nvSpPr>
          <p:cNvPr id="9" name="TextBox 8"/>
          <p:cNvSpPr txBox="1"/>
          <p:nvPr/>
        </p:nvSpPr>
        <p:spPr>
          <a:xfrm>
            <a:off x="584200" y="215900"/>
            <a:ext cx="7848600" cy="461665"/>
          </a:xfrm>
          <a:prstGeom prst="rect">
            <a:avLst/>
          </a:prstGeom>
          <a:noFill/>
        </p:spPr>
        <p:txBody>
          <a:bodyPr wrap="square" rtlCol="0">
            <a:spAutoFit/>
          </a:bodyPr>
          <a:lstStyle/>
          <a:p>
            <a:pPr algn="ctr"/>
            <a:r>
              <a:rPr lang="en-US" sz="2400" b="1" dirty="0" smtClean="0">
                <a:solidFill>
                  <a:schemeClr val="bg2">
                    <a:lumMod val="50000"/>
                  </a:schemeClr>
                </a:solidFill>
              </a:rPr>
              <a:t>On-Chip Spectrometer Results</a:t>
            </a:r>
            <a:endParaRPr lang="en-US" sz="2400" b="1" dirty="0">
              <a:solidFill>
                <a:schemeClr val="bg2">
                  <a:lumMod val="50000"/>
                </a:schemeClr>
              </a:solidFill>
            </a:endParaRPr>
          </a:p>
        </p:txBody>
      </p:sp>
      <p:sp>
        <p:nvSpPr>
          <p:cNvPr id="10" name="Slide Number Placeholder 9"/>
          <p:cNvSpPr>
            <a:spLocks noGrp="1"/>
          </p:cNvSpPr>
          <p:nvPr>
            <p:ph type="sldNum" sz="quarter" idx="12"/>
          </p:nvPr>
        </p:nvSpPr>
        <p:spPr/>
        <p:txBody>
          <a:bodyPr/>
          <a:lstStyle/>
          <a:p>
            <a:fld id="{7F5CE407-6216-4202-80E4-A30DC2F709B2}" type="slidenum">
              <a:rPr lang="en-US" smtClean="0"/>
              <a:t>36</a:t>
            </a:fld>
            <a:endParaRPr lang="en-US" dirty="0"/>
          </a:p>
        </p:txBody>
      </p:sp>
      <p:pic>
        <p:nvPicPr>
          <p:cNvPr id="11" name="Picture 10"/>
          <p:cNvPicPr/>
          <p:nvPr/>
        </p:nvPicPr>
        <p:blipFill>
          <a:blip r:embed="rId6"/>
          <a:stretch>
            <a:fillRect/>
          </a:stretch>
        </p:blipFill>
        <p:spPr>
          <a:xfrm>
            <a:off x="6127298" y="3561044"/>
            <a:ext cx="2189480" cy="2714625"/>
          </a:xfrm>
          <a:prstGeom prst="rect">
            <a:avLst/>
          </a:prstGeom>
        </p:spPr>
      </p:pic>
    </p:spTree>
    <p:extLst>
      <p:ext uri="{BB962C8B-B14F-4D97-AF65-F5344CB8AC3E}">
        <p14:creationId xmlns:p14="http://schemas.microsoft.com/office/powerpoint/2010/main" val="47475969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98500"/>
          </a:xfrm>
        </p:spPr>
        <p:txBody>
          <a:bodyPr/>
          <a:lstStyle/>
          <a:p>
            <a:r>
              <a:rPr lang="en-US" sz="3200" dirty="0" smtClean="0"/>
              <a:t>Current applications – Optical photon counting and energy resolving detection</a:t>
            </a:r>
            <a:endParaRPr lang="en-US" sz="3200" dirty="0"/>
          </a:p>
        </p:txBody>
      </p:sp>
      <p:pic>
        <p:nvPicPr>
          <p:cNvPr id="4" name="Picture 3"/>
          <p:cNvPicPr>
            <a:picLocks noChangeAspect="1"/>
          </p:cNvPicPr>
          <p:nvPr/>
        </p:nvPicPr>
        <p:blipFill>
          <a:blip r:embed="rId2"/>
          <a:stretch>
            <a:fillRect/>
          </a:stretch>
        </p:blipFill>
        <p:spPr>
          <a:xfrm>
            <a:off x="279401" y="1117600"/>
            <a:ext cx="3086100" cy="2468880"/>
          </a:xfrm>
          <a:prstGeom prst="rect">
            <a:avLst/>
          </a:prstGeom>
        </p:spPr>
      </p:pic>
      <p:pic>
        <p:nvPicPr>
          <p:cNvPr id="5" name="Picture 4"/>
          <p:cNvPicPr>
            <a:picLocks noChangeAspect="1"/>
          </p:cNvPicPr>
          <p:nvPr/>
        </p:nvPicPr>
        <p:blipFill>
          <a:blip r:embed="rId3"/>
          <a:stretch>
            <a:fillRect/>
          </a:stretch>
        </p:blipFill>
        <p:spPr>
          <a:xfrm>
            <a:off x="457200" y="3810000"/>
            <a:ext cx="3142695" cy="2187733"/>
          </a:xfrm>
          <a:prstGeom prst="rect">
            <a:avLst/>
          </a:prstGeom>
        </p:spPr>
      </p:pic>
      <p:pic>
        <p:nvPicPr>
          <p:cNvPr id="9" name="Picture 8"/>
          <p:cNvPicPr>
            <a:picLocks noChangeAspect="1"/>
          </p:cNvPicPr>
          <p:nvPr/>
        </p:nvPicPr>
        <p:blipFill>
          <a:blip r:embed="rId4"/>
          <a:stretch>
            <a:fillRect/>
          </a:stretch>
        </p:blipFill>
        <p:spPr>
          <a:xfrm>
            <a:off x="5142853" y="3810000"/>
            <a:ext cx="2794000" cy="2193513"/>
          </a:xfrm>
          <a:prstGeom prst="rect">
            <a:avLst/>
          </a:prstGeom>
        </p:spPr>
      </p:pic>
      <p:pic>
        <p:nvPicPr>
          <p:cNvPr id="10" name="Picture 9"/>
          <p:cNvPicPr>
            <a:picLocks noChangeAspect="1"/>
          </p:cNvPicPr>
          <p:nvPr/>
        </p:nvPicPr>
        <p:blipFill>
          <a:blip r:embed="rId5"/>
          <a:stretch>
            <a:fillRect/>
          </a:stretch>
        </p:blipFill>
        <p:spPr>
          <a:xfrm>
            <a:off x="5033996" y="1333500"/>
            <a:ext cx="3194957" cy="2247900"/>
          </a:xfrm>
          <a:prstGeom prst="rect">
            <a:avLst/>
          </a:prstGeom>
        </p:spPr>
      </p:pic>
      <p:sp>
        <p:nvSpPr>
          <p:cNvPr id="11" name="TextBox 10"/>
          <p:cNvSpPr txBox="1"/>
          <p:nvPr/>
        </p:nvSpPr>
        <p:spPr>
          <a:xfrm>
            <a:off x="457200" y="6248400"/>
            <a:ext cx="8229600" cy="369332"/>
          </a:xfrm>
          <a:prstGeom prst="rect">
            <a:avLst/>
          </a:prstGeom>
          <a:noFill/>
        </p:spPr>
        <p:txBody>
          <a:bodyPr wrap="square" rtlCol="0">
            <a:spAutoFit/>
          </a:bodyPr>
          <a:lstStyle/>
          <a:p>
            <a:r>
              <a:rPr lang="en-US" b="1" dirty="0" smtClean="0"/>
              <a:t>Images courtesy of Ben </a:t>
            </a:r>
            <a:r>
              <a:rPr lang="en-US" b="1" dirty="0" err="1" smtClean="0"/>
              <a:t>Mazin</a:t>
            </a:r>
            <a:r>
              <a:rPr lang="en-US" b="1" dirty="0" smtClean="0"/>
              <a:t>, University of Santa Barbara, USA </a:t>
            </a:r>
            <a:endParaRPr lang="en-US" b="1" dirty="0"/>
          </a:p>
        </p:txBody>
      </p:sp>
      <p:sp>
        <p:nvSpPr>
          <p:cNvPr id="3" name="Slide Number Placeholder 2"/>
          <p:cNvSpPr>
            <a:spLocks noGrp="1"/>
          </p:cNvSpPr>
          <p:nvPr>
            <p:ph type="sldNum" sz="quarter" idx="12"/>
          </p:nvPr>
        </p:nvSpPr>
        <p:spPr/>
        <p:txBody>
          <a:bodyPr/>
          <a:lstStyle/>
          <a:p>
            <a:fld id="{E1B39B4F-0FE2-4E44-A998-31637527C1C3}" type="slidenum">
              <a:rPr lang="en-GB" smtClean="0"/>
              <a:pPr/>
              <a:t>37</a:t>
            </a:fld>
            <a:endParaRPr lang="en-GB" dirty="0"/>
          </a:p>
        </p:txBody>
      </p:sp>
    </p:spTree>
    <p:extLst>
      <p:ext uri="{BB962C8B-B14F-4D97-AF65-F5344CB8AC3E}">
        <p14:creationId xmlns:p14="http://schemas.microsoft.com/office/powerpoint/2010/main" val="417735834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00"/>
            <a:ext cx="8229600" cy="431800"/>
          </a:xfrm>
        </p:spPr>
        <p:txBody>
          <a:bodyPr/>
          <a:lstStyle/>
          <a:p>
            <a:r>
              <a:rPr lang="en-US" sz="4000" b="1" dirty="0" smtClean="0"/>
              <a:t>Conclusion</a:t>
            </a:r>
            <a:endParaRPr lang="en-US" sz="4000" b="1" dirty="0"/>
          </a:p>
        </p:txBody>
      </p:sp>
      <p:sp>
        <p:nvSpPr>
          <p:cNvPr id="3" name="Content Placeholder 2"/>
          <p:cNvSpPr>
            <a:spLocks noGrp="1"/>
          </p:cNvSpPr>
          <p:nvPr>
            <p:ph sz="half" idx="1"/>
          </p:nvPr>
        </p:nvSpPr>
        <p:spPr>
          <a:xfrm>
            <a:off x="127000" y="1752600"/>
            <a:ext cx="9131300" cy="3784600"/>
          </a:xfrm>
        </p:spPr>
        <p:txBody>
          <a:bodyPr>
            <a:normAutofit fontScale="25000" lnSpcReduction="20000"/>
          </a:bodyPr>
          <a:lstStyle/>
          <a:p>
            <a:r>
              <a:rPr lang="en-US" sz="8600" b="1" dirty="0" smtClean="0">
                <a:solidFill>
                  <a:schemeClr val="tx1"/>
                </a:solidFill>
              </a:rPr>
              <a:t>Relatively immune to </a:t>
            </a:r>
            <a:r>
              <a:rPr lang="en-US" sz="8600" b="1" dirty="0" smtClean="0">
                <a:solidFill>
                  <a:schemeClr val="tx1"/>
                </a:solidFill>
              </a:rPr>
              <a:t>temperature fluctuations</a:t>
            </a:r>
            <a:endParaRPr lang="en-US" sz="8600" b="1" dirty="0" smtClean="0">
              <a:solidFill>
                <a:schemeClr val="tx1"/>
              </a:solidFill>
            </a:endParaRPr>
          </a:p>
          <a:p>
            <a:r>
              <a:rPr lang="en-US" sz="8600" b="1" dirty="0" smtClean="0">
                <a:solidFill>
                  <a:schemeClr val="tx1"/>
                </a:solidFill>
              </a:rPr>
              <a:t>Very easy to fabricate (single layer process)</a:t>
            </a:r>
          </a:p>
          <a:p>
            <a:r>
              <a:rPr lang="en-US" sz="8600" b="1" dirty="0" smtClean="0">
                <a:solidFill>
                  <a:schemeClr val="tx1"/>
                </a:solidFill>
              </a:rPr>
              <a:t>Inherently easy to multiplex – MUX ratios of up to 10’000 are achievable</a:t>
            </a:r>
          </a:p>
          <a:p>
            <a:r>
              <a:rPr lang="en-US" sz="8600" b="1" dirty="0" smtClean="0">
                <a:solidFill>
                  <a:schemeClr val="tx1"/>
                </a:solidFill>
              </a:rPr>
              <a:t>Are sensitive – will meet the photon-noise limit in most cases</a:t>
            </a:r>
          </a:p>
          <a:p>
            <a:r>
              <a:rPr lang="en-US" sz="8600" b="1" dirty="0" smtClean="0">
                <a:solidFill>
                  <a:schemeClr val="tx1"/>
                </a:solidFill>
              </a:rPr>
              <a:t>Can be used to energy resolve for single photon counting applications.</a:t>
            </a:r>
          </a:p>
          <a:p>
            <a:r>
              <a:rPr lang="en-US" sz="8600" b="1" dirty="0" smtClean="0">
                <a:solidFill>
                  <a:schemeClr val="tx1"/>
                </a:solidFill>
              </a:rPr>
              <a:t>Are </a:t>
            </a:r>
            <a:r>
              <a:rPr lang="en-US" sz="8600" b="1" dirty="0" smtClean="0">
                <a:solidFill>
                  <a:schemeClr val="tx1"/>
                </a:solidFill>
              </a:rPr>
              <a:t>fast – time constants typically of order 10-50 microseconds</a:t>
            </a:r>
          </a:p>
          <a:p>
            <a:endParaRPr lang="en-US" sz="8600" dirty="0" smtClean="0"/>
          </a:p>
          <a:p>
            <a:pPr marL="349250" lvl="1" indent="0">
              <a:buNone/>
            </a:pPr>
            <a:endParaRPr lang="en-US" dirty="0"/>
          </a:p>
          <a:p>
            <a:pPr marL="349250" lvl="1" indent="0">
              <a:buNone/>
            </a:pPr>
            <a:r>
              <a:rPr lang="en-US" dirty="0" smtClean="0"/>
              <a:t>  </a:t>
            </a:r>
            <a:endParaRPr lang="en-US" dirty="0"/>
          </a:p>
        </p:txBody>
      </p:sp>
      <p:sp>
        <p:nvSpPr>
          <p:cNvPr id="7" name="TextBox 6"/>
          <p:cNvSpPr txBox="1"/>
          <p:nvPr/>
        </p:nvSpPr>
        <p:spPr>
          <a:xfrm>
            <a:off x="254000" y="863600"/>
            <a:ext cx="8763000" cy="707886"/>
          </a:xfrm>
          <a:prstGeom prst="rect">
            <a:avLst/>
          </a:prstGeom>
          <a:noFill/>
        </p:spPr>
        <p:txBody>
          <a:bodyPr wrap="square" rtlCol="0">
            <a:spAutoFit/>
          </a:bodyPr>
          <a:lstStyle/>
          <a:p>
            <a:r>
              <a:rPr lang="en-US" sz="2000" b="1" dirty="0" smtClean="0"/>
              <a:t>LEKIDs have been demonstrated to work across a wide range of sensing applications. Some of the key benefits of LEKIDs are:   </a:t>
            </a:r>
            <a:endParaRPr lang="en-US" sz="2000" b="1" dirty="0"/>
          </a:p>
        </p:txBody>
      </p:sp>
      <p:sp>
        <p:nvSpPr>
          <p:cNvPr id="4" name="Slide Number Placeholder 3"/>
          <p:cNvSpPr>
            <a:spLocks noGrp="1"/>
          </p:cNvSpPr>
          <p:nvPr>
            <p:ph type="sldNum" sz="quarter" idx="12"/>
          </p:nvPr>
        </p:nvSpPr>
        <p:spPr/>
        <p:txBody>
          <a:bodyPr/>
          <a:lstStyle/>
          <a:p>
            <a:fld id="{E1B39B4F-0FE2-4E44-A998-31637527C1C3}" type="slidenum">
              <a:rPr lang="en-GB" smtClean="0"/>
              <a:pPr/>
              <a:t>38</a:t>
            </a:fld>
            <a:endParaRPr lang="en-GB" dirty="0"/>
          </a:p>
        </p:txBody>
      </p:sp>
    </p:spTree>
    <p:extLst>
      <p:ext uri="{BB962C8B-B14F-4D97-AF65-F5344CB8AC3E}">
        <p14:creationId xmlns:p14="http://schemas.microsoft.com/office/powerpoint/2010/main" val="94702881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107576"/>
            <a:ext cx="8788400" cy="654424"/>
          </a:xfrm>
        </p:spPr>
        <p:txBody>
          <a:bodyPr/>
          <a:lstStyle/>
          <a:p>
            <a:r>
              <a:rPr lang="en-US" sz="3200" b="1" dirty="0" smtClean="0"/>
              <a:t>Two-Fluid model of a Superconductor</a:t>
            </a:r>
            <a:endParaRPr lang="en-US" sz="3200" b="1" dirty="0"/>
          </a:p>
        </p:txBody>
      </p:sp>
      <p:sp>
        <p:nvSpPr>
          <p:cNvPr id="3" name="Content Placeholder 2"/>
          <p:cNvSpPr>
            <a:spLocks noGrp="1"/>
          </p:cNvSpPr>
          <p:nvPr>
            <p:ph idx="1"/>
          </p:nvPr>
        </p:nvSpPr>
        <p:spPr>
          <a:xfrm>
            <a:off x="549275" y="800101"/>
            <a:ext cx="8042276" cy="2184399"/>
          </a:xfrm>
        </p:spPr>
        <p:txBody>
          <a:bodyPr>
            <a:normAutofit lnSpcReduction="10000"/>
          </a:bodyPr>
          <a:lstStyle/>
          <a:p>
            <a:r>
              <a:rPr lang="en-US" dirty="0" smtClean="0">
                <a:solidFill>
                  <a:schemeClr val="tx1"/>
                </a:solidFill>
                <a:latin typeface="Arial"/>
                <a:cs typeface="Arial"/>
              </a:rPr>
              <a:t>Below </a:t>
            </a:r>
            <a:r>
              <a:rPr lang="en-US" dirty="0" err="1" smtClean="0">
                <a:solidFill>
                  <a:schemeClr val="tx1"/>
                </a:solidFill>
                <a:latin typeface="Arial"/>
                <a:cs typeface="Arial"/>
              </a:rPr>
              <a:t>T</a:t>
            </a:r>
            <a:r>
              <a:rPr lang="en-US" baseline="-25000" dirty="0" err="1" smtClean="0">
                <a:solidFill>
                  <a:schemeClr val="tx1"/>
                </a:solidFill>
                <a:latin typeface="Arial"/>
                <a:cs typeface="Arial"/>
              </a:rPr>
              <a:t>c</a:t>
            </a:r>
            <a:r>
              <a:rPr lang="en-US" dirty="0" smtClean="0">
                <a:solidFill>
                  <a:schemeClr val="tx1"/>
                </a:solidFill>
                <a:latin typeface="Arial"/>
                <a:cs typeface="Arial"/>
              </a:rPr>
              <a:t>, the electron population splits into two separate population</a:t>
            </a:r>
          </a:p>
          <a:p>
            <a:pPr lvl="1"/>
            <a:r>
              <a:rPr lang="en-US" dirty="0" smtClean="0">
                <a:solidFill>
                  <a:schemeClr val="tx1"/>
                </a:solidFill>
                <a:latin typeface="Arial"/>
                <a:cs typeface="Arial"/>
              </a:rPr>
              <a:t>One of normal electrons known as </a:t>
            </a:r>
            <a:r>
              <a:rPr lang="en-US" b="1" dirty="0" smtClean="0">
                <a:solidFill>
                  <a:schemeClr val="tx1"/>
                </a:solidFill>
                <a:latin typeface="Arial"/>
                <a:cs typeface="Arial"/>
              </a:rPr>
              <a:t>Quasi-Particles</a:t>
            </a:r>
          </a:p>
          <a:p>
            <a:pPr lvl="1"/>
            <a:r>
              <a:rPr lang="en-US" dirty="0" smtClean="0">
                <a:solidFill>
                  <a:schemeClr val="tx1"/>
                </a:solidFill>
                <a:latin typeface="Arial"/>
                <a:cs typeface="Arial"/>
              </a:rPr>
              <a:t>One of electrons paired together with a typical binding energy </a:t>
            </a:r>
            <a:r>
              <a:rPr lang="en-US" b="1" dirty="0" smtClean="0">
                <a:solidFill>
                  <a:schemeClr val="tx1"/>
                </a:solidFill>
                <a:latin typeface="Arial"/>
                <a:cs typeface="Arial"/>
              </a:rPr>
              <a:t>2Δ </a:t>
            </a:r>
            <a:r>
              <a:rPr lang="en-US" dirty="0" smtClean="0">
                <a:solidFill>
                  <a:schemeClr val="tx1"/>
                </a:solidFill>
                <a:latin typeface="Arial"/>
                <a:cs typeface="Arial"/>
              </a:rPr>
              <a:t>of around 0.4 </a:t>
            </a:r>
            <a:r>
              <a:rPr lang="en-US" dirty="0" err="1" smtClean="0">
                <a:solidFill>
                  <a:schemeClr val="tx1"/>
                </a:solidFill>
                <a:latin typeface="Arial"/>
                <a:cs typeface="Arial"/>
              </a:rPr>
              <a:t>meV</a:t>
            </a:r>
            <a:r>
              <a:rPr lang="en-US" dirty="0" smtClean="0">
                <a:solidFill>
                  <a:schemeClr val="tx1"/>
                </a:solidFill>
                <a:latin typeface="Arial"/>
                <a:cs typeface="Arial"/>
              </a:rPr>
              <a:t> (</a:t>
            </a:r>
            <a:r>
              <a:rPr lang="en-US" dirty="0" err="1">
                <a:solidFill>
                  <a:schemeClr val="tx1"/>
                </a:solidFill>
                <a:latin typeface="Arial"/>
                <a:cs typeface="Arial"/>
              </a:rPr>
              <a:t>A</a:t>
            </a:r>
            <a:r>
              <a:rPr lang="en-US" dirty="0" err="1" smtClean="0">
                <a:solidFill>
                  <a:schemeClr val="tx1"/>
                </a:solidFill>
                <a:latin typeface="Arial"/>
                <a:cs typeface="Arial"/>
              </a:rPr>
              <a:t>luminium</a:t>
            </a:r>
            <a:r>
              <a:rPr lang="en-US" dirty="0" smtClean="0">
                <a:solidFill>
                  <a:schemeClr val="tx1"/>
                </a:solidFill>
                <a:latin typeface="Arial"/>
                <a:cs typeface="Arial"/>
              </a:rPr>
              <a:t>). These paired electrons are commonly known as </a:t>
            </a:r>
            <a:r>
              <a:rPr lang="en-US" b="1" dirty="0" smtClean="0">
                <a:solidFill>
                  <a:schemeClr val="tx1"/>
                </a:solidFill>
                <a:latin typeface="Arial"/>
                <a:cs typeface="Arial"/>
              </a:rPr>
              <a:t>Cooper pairs. </a:t>
            </a:r>
          </a:p>
          <a:p>
            <a:pPr marL="349250" lvl="1" indent="0">
              <a:buNone/>
            </a:pPr>
            <a:endParaRPr lang="en-US" dirty="0"/>
          </a:p>
          <a:p>
            <a:pPr marL="349250" lvl="1" indent="0">
              <a:buNone/>
            </a:pPr>
            <a:endParaRPr lang="en-US" dirty="0" smtClean="0"/>
          </a:p>
        </p:txBody>
      </p:sp>
      <p:sp>
        <p:nvSpPr>
          <p:cNvPr id="6" name="Content Placeholder 2"/>
          <p:cNvSpPr txBox="1">
            <a:spLocks/>
          </p:cNvSpPr>
          <p:nvPr/>
        </p:nvSpPr>
        <p:spPr>
          <a:xfrm>
            <a:off x="460374" y="3263901"/>
            <a:ext cx="8569325" cy="3011768"/>
          </a:xfrm>
          <a:prstGeom prst="rect">
            <a:avLst/>
          </a:prstGeom>
        </p:spPr>
        <p:txBody>
          <a:bodyPr vert="horz" lIns="91440" tIns="45720" rIns="91440" bIns="45720" rtlCol="0">
            <a:normAutofit fontScale="475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sz="4200" dirty="0" smtClean="0">
                <a:solidFill>
                  <a:schemeClr val="tx1"/>
                </a:solidFill>
              </a:rPr>
              <a:t>The </a:t>
            </a:r>
            <a:r>
              <a:rPr lang="en-US" sz="4200" b="1" dirty="0" smtClean="0">
                <a:solidFill>
                  <a:schemeClr val="tx1"/>
                </a:solidFill>
              </a:rPr>
              <a:t>quasi-particle </a:t>
            </a:r>
            <a:r>
              <a:rPr lang="en-US" sz="4200" dirty="0" smtClean="0">
                <a:solidFill>
                  <a:schemeClr val="tx1"/>
                </a:solidFill>
              </a:rPr>
              <a:t>population acts as a normal metal would do, i.e. is </a:t>
            </a:r>
            <a:r>
              <a:rPr lang="en-US" sz="4200" b="1" dirty="0" smtClean="0">
                <a:solidFill>
                  <a:schemeClr val="tx1"/>
                </a:solidFill>
              </a:rPr>
              <a:t>resistive</a:t>
            </a:r>
            <a:r>
              <a:rPr lang="en-US" sz="4200" dirty="0" smtClean="0">
                <a:solidFill>
                  <a:schemeClr val="tx1"/>
                </a:solidFill>
              </a:rPr>
              <a:t>. This gives us a </a:t>
            </a:r>
            <a:r>
              <a:rPr lang="en-US" sz="4200" b="1" dirty="0" smtClean="0">
                <a:solidFill>
                  <a:schemeClr val="tx1"/>
                </a:solidFill>
              </a:rPr>
              <a:t>conductance </a:t>
            </a:r>
            <a:r>
              <a:rPr lang="en-US" sz="4200" b="1" dirty="0" smtClean="0">
                <a:solidFill>
                  <a:schemeClr val="tx1"/>
                </a:solidFill>
                <a:latin typeface="Arial"/>
                <a:cs typeface="Arial"/>
              </a:rPr>
              <a:t>σ</a:t>
            </a:r>
            <a:r>
              <a:rPr lang="en-US" sz="4200" b="1" baseline="-25000" dirty="0" smtClean="0">
                <a:solidFill>
                  <a:schemeClr val="tx1"/>
                </a:solidFill>
                <a:latin typeface="Arial"/>
                <a:cs typeface="Arial"/>
              </a:rPr>
              <a:t>1</a:t>
            </a:r>
          </a:p>
          <a:p>
            <a:r>
              <a:rPr lang="en-US" sz="4200" dirty="0" smtClean="0">
                <a:solidFill>
                  <a:schemeClr val="tx1"/>
                </a:solidFill>
              </a:rPr>
              <a:t>The </a:t>
            </a:r>
            <a:r>
              <a:rPr lang="en-US" sz="4200" b="1" dirty="0" smtClean="0">
                <a:solidFill>
                  <a:schemeClr val="tx1"/>
                </a:solidFill>
              </a:rPr>
              <a:t>paired population </a:t>
            </a:r>
            <a:r>
              <a:rPr lang="en-US" sz="4200" dirty="0" smtClean="0">
                <a:solidFill>
                  <a:schemeClr val="tx1"/>
                </a:solidFill>
              </a:rPr>
              <a:t>are have no resistance but do have an associated reactance known as </a:t>
            </a:r>
            <a:r>
              <a:rPr lang="en-US" sz="4200" b="1" dirty="0" smtClean="0">
                <a:solidFill>
                  <a:schemeClr val="tx1"/>
                </a:solidFill>
              </a:rPr>
              <a:t>Kinetic Inductance / Internal Inductance. </a:t>
            </a:r>
            <a:r>
              <a:rPr lang="en-US" sz="4200" dirty="0">
                <a:solidFill>
                  <a:schemeClr val="tx1"/>
                </a:solidFill>
              </a:rPr>
              <a:t>This gives us a </a:t>
            </a:r>
            <a:r>
              <a:rPr lang="en-US" sz="4200" b="1" dirty="0">
                <a:solidFill>
                  <a:schemeClr val="tx1"/>
                </a:solidFill>
              </a:rPr>
              <a:t>conductance </a:t>
            </a:r>
            <a:r>
              <a:rPr lang="en-US" sz="4200" b="1" dirty="0" smtClean="0">
                <a:solidFill>
                  <a:schemeClr val="tx1"/>
                </a:solidFill>
              </a:rPr>
              <a:t>j</a:t>
            </a:r>
            <a:r>
              <a:rPr lang="en-US" sz="4200" b="1" dirty="0" smtClean="0">
                <a:solidFill>
                  <a:schemeClr val="tx1"/>
                </a:solidFill>
                <a:latin typeface="Arial"/>
                <a:cs typeface="Arial"/>
              </a:rPr>
              <a:t>σ</a:t>
            </a:r>
            <a:r>
              <a:rPr lang="en-US" sz="4200" b="1" baseline="-25000" dirty="0" smtClean="0">
                <a:solidFill>
                  <a:schemeClr val="tx1"/>
                </a:solidFill>
                <a:latin typeface="Arial"/>
                <a:cs typeface="Arial"/>
              </a:rPr>
              <a:t>2</a:t>
            </a:r>
            <a:endParaRPr lang="en-US" sz="4200" b="1" baseline="-25000" dirty="0">
              <a:solidFill>
                <a:schemeClr val="tx1"/>
              </a:solidFill>
              <a:latin typeface="Arial"/>
              <a:cs typeface="Arial"/>
            </a:endParaRPr>
          </a:p>
          <a:p>
            <a:endParaRPr lang="en-US" sz="4200" b="1" dirty="0" smtClean="0">
              <a:solidFill>
                <a:srgbClr val="000000"/>
              </a:solidFill>
            </a:endParaRPr>
          </a:p>
          <a:p>
            <a:r>
              <a:rPr lang="en-US" sz="4200" b="1" dirty="0" smtClean="0">
                <a:solidFill>
                  <a:srgbClr val="C00000"/>
                </a:solidFill>
              </a:rPr>
              <a:t>Absorption of a photon with </a:t>
            </a:r>
            <a:r>
              <a:rPr lang="en-US" sz="4200" b="1" dirty="0" err="1" smtClean="0">
                <a:solidFill>
                  <a:srgbClr val="C00000"/>
                </a:solidFill>
              </a:rPr>
              <a:t>h</a:t>
            </a:r>
            <a:r>
              <a:rPr lang="en-US" sz="4200" b="1" dirty="0" err="1" smtClean="0">
                <a:solidFill>
                  <a:srgbClr val="C00000"/>
                </a:solidFill>
                <a:latin typeface="Times New Roman"/>
                <a:cs typeface="Times New Roman"/>
              </a:rPr>
              <a:t>υ</a:t>
            </a:r>
            <a:r>
              <a:rPr lang="en-US" sz="4200" b="1" dirty="0" smtClean="0">
                <a:solidFill>
                  <a:srgbClr val="C00000"/>
                </a:solidFill>
              </a:rPr>
              <a:t>&gt; </a:t>
            </a:r>
            <a:r>
              <a:rPr lang="en-US" sz="4200" b="1" dirty="0" smtClean="0">
                <a:solidFill>
                  <a:srgbClr val="C00000"/>
                </a:solidFill>
                <a:latin typeface="Arial"/>
                <a:cs typeface="Arial"/>
              </a:rPr>
              <a:t>2Δ breaks Copper pairs and alters these populations.</a:t>
            </a:r>
            <a:endParaRPr lang="en-US" sz="4200" b="1" dirty="0" smtClean="0">
              <a:solidFill>
                <a:srgbClr val="C00000"/>
              </a:solidFill>
            </a:endParaRPr>
          </a:p>
          <a:p>
            <a:pPr marL="349250" lvl="1" indent="0">
              <a:buFont typeface="Wingdings 2" pitchFamily="18" charset="2"/>
              <a:buNone/>
            </a:pPr>
            <a:endParaRPr lang="en-US" dirty="0" smtClean="0">
              <a:solidFill>
                <a:srgbClr val="000000"/>
              </a:solidFill>
            </a:endParaRPr>
          </a:p>
        </p:txBody>
      </p:sp>
      <p:sp>
        <p:nvSpPr>
          <p:cNvPr id="4" name="Slide Number Placeholder 3"/>
          <p:cNvSpPr>
            <a:spLocks noGrp="1"/>
          </p:cNvSpPr>
          <p:nvPr>
            <p:ph type="sldNum" sz="quarter" idx="12"/>
          </p:nvPr>
        </p:nvSpPr>
        <p:spPr/>
        <p:txBody>
          <a:bodyPr/>
          <a:lstStyle/>
          <a:p>
            <a:fld id="{7F5CE407-6216-4202-80E4-A30DC2F709B2}" type="slidenum">
              <a:rPr lang="en-US" smtClean="0"/>
              <a:t>39</a:t>
            </a:fld>
            <a:endParaRPr lang="en-US" dirty="0"/>
          </a:p>
        </p:txBody>
      </p:sp>
    </p:spTree>
    <p:extLst>
      <p:ext uri="{BB962C8B-B14F-4D97-AF65-F5344CB8AC3E}">
        <p14:creationId xmlns:p14="http://schemas.microsoft.com/office/powerpoint/2010/main" val="333199692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12800" y="149038"/>
            <a:ext cx="8331200" cy="514724"/>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sz="2500" b="1" dirty="0" smtClean="0">
                <a:latin typeface="Calibri"/>
                <a:cs typeface="Calibri"/>
              </a:rPr>
              <a:t>Motivation for detector development – Security and Industry</a:t>
            </a:r>
            <a:endParaRPr lang="en-US" sz="2500" b="1" dirty="0">
              <a:latin typeface="Calibri"/>
              <a:cs typeface="Calibri"/>
            </a:endParaRPr>
          </a:p>
        </p:txBody>
      </p:sp>
      <p:pic>
        <p:nvPicPr>
          <p:cNvPr id="5" name="Picture 4"/>
          <p:cNvPicPr>
            <a:picLocks noChangeAspect="1"/>
          </p:cNvPicPr>
          <p:nvPr/>
        </p:nvPicPr>
        <p:blipFill>
          <a:blip r:embed="rId2"/>
          <a:stretch>
            <a:fillRect/>
          </a:stretch>
        </p:blipFill>
        <p:spPr>
          <a:xfrm flipH="1">
            <a:off x="2295032" y="1032062"/>
            <a:ext cx="2302368" cy="2349500"/>
          </a:xfrm>
          <a:prstGeom prst="rect">
            <a:avLst/>
          </a:prstGeom>
        </p:spPr>
      </p:pic>
      <p:pic>
        <p:nvPicPr>
          <p:cNvPr id="6" name="Picture 5"/>
          <p:cNvPicPr>
            <a:picLocks noChangeAspect="1"/>
          </p:cNvPicPr>
          <p:nvPr/>
        </p:nvPicPr>
        <p:blipFill rotWithShape="1">
          <a:blip r:embed="rId3"/>
          <a:srcRect l="7407" r="5927"/>
          <a:stretch/>
        </p:blipFill>
        <p:spPr>
          <a:xfrm flipH="1">
            <a:off x="667078" y="1032062"/>
            <a:ext cx="1434535" cy="2349500"/>
          </a:xfrm>
          <a:prstGeom prst="rect">
            <a:avLst/>
          </a:prstGeom>
        </p:spPr>
      </p:pic>
      <p:pic>
        <p:nvPicPr>
          <p:cNvPr id="2" name="Picture 1"/>
          <p:cNvPicPr>
            <a:picLocks noChangeAspect="1"/>
          </p:cNvPicPr>
          <p:nvPr/>
        </p:nvPicPr>
        <p:blipFill>
          <a:blip r:embed="rId4"/>
          <a:stretch>
            <a:fillRect/>
          </a:stretch>
        </p:blipFill>
        <p:spPr>
          <a:xfrm>
            <a:off x="4390921" y="3381562"/>
            <a:ext cx="4181579" cy="2501900"/>
          </a:xfrm>
          <a:prstGeom prst="rect">
            <a:avLst/>
          </a:prstGeom>
        </p:spPr>
      </p:pic>
      <p:sp>
        <p:nvSpPr>
          <p:cNvPr id="3" name="Slide Number Placeholder 2"/>
          <p:cNvSpPr>
            <a:spLocks noGrp="1"/>
          </p:cNvSpPr>
          <p:nvPr>
            <p:ph type="sldNum" sz="quarter" idx="12"/>
          </p:nvPr>
        </p:nvSpPr>
        <p:spPr/>
        <p:txBody>
          <a:bodyPr/>
          <a:lstStyle/>
          <a:p>
            <a:fld id="{7F5CE407-6216-4202-80E4-A30DC2F709B2}" type="slidenum">
              <a:rPr lang="en-US" smtClean="0"/>
              <a:t>4</a:t>
            </a:fld>
            <a:endParaRPr lang="en-US" dirty="0"/>
          </a:p>
        </p:txBody>
      </p:sp>
      <p:pic>
        <p:nvPicPr>
          <p:cNvPr id="7" name="Picture 6"/>
          <p:cNvPicPr>
            <a:picLocks noChangeAspect="1"/>
          </p:cNvPicPr>
          <p:nvPr/>
        </p:nvPicPr>
        <p:blipFill>
          <a:blip r:embed="rId5"/>
          <a:stretch>
            <a:fillRect/>
          </a:stretch>
        </p:blipFill>
        <p:spPr>
          <a:xfrm>
            <a:off x="489278" y="3593295"/>
            <a:ext cx="3606800" cy="2183410"/>
          </a:xfrm>
          <a:prstGeom prst="rect">
            <a:avLst/>
          </a:prstGeom>
        </p:spPr>
      </p:pic>
      <p:pic>
        <p:nvPicPr>
          <p:cNvPr id="8" name="Picture 7"/>
          <p:cNvPicPr>
            <a:picLocks noChangeAspect="1"/>
          </p:cNvPicPr>
          <p:nvPr/>
        </p:nvPicPr>
        <p:blipFill>
          <a:blip r:embed="rId6"/>
          <a:stretch>
            <a:fillRect/>
          </a:stretch>
        </p:blipFill>
        <p:spPr>
          <a:xfrm>
            <a:off x="4724400" y="1032062"/>
            <a:ext cx="4229100" cy="2349500"/>
          </a:xfrm>
          <a:prstGeom prst="rect">
            <a:avLst/>
          </a:prstGeom>
        </p:spPr>
      </p:pic>
    </p:spTree>
    <p:extLst>
      <p:ext uri="{BB962C8B-B14F-4D97-AF65-F5344CB8AC3E}">
        <p14:creationId xmlns:p14="http://schemas.microsoft.com/office/powerpoint/2010/main" val="127882190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772" y="107577"/>
            <a:ext cx="8877300" cy="514724"/>
          </a:xfrm>
        </p:spPr>
        <p:txBody>
          <a:bodyPr/>
          <a:lstStyle/>
          <a:p>
            <a:r>
              <a:rPr lang="en-US" sz="3200" dirty="0" smtClean="0">
                <a:latin typeface="Calibri"/>
                <a:cs typeface="Calibri"/>
              </a:rPr>
              <a:t>Internal Inductance for practical film thicknesses  </a:t>
            </a:r>
            <a:endParaRPr lang="en-US" sz="3200" dirty="0">
              <a:latin typeface="Calibri"/>
              <a:cs typeface="Calibri"/>
            </a:endParaRPr>
          </a:p>
        </p:txBody>
      </p:sp>
      <p:sp>
        <p:nvSpPr>
          <p:cNvPr id="5" name="Rectangle 4"/>
          <p:cNvSpPr/>
          <p:nvPr/>
        </p:nvSpPr>
        <p:spPr>
          <a:xfrm>
            <a:off x="436973" y="938646"/>
            <a:ext cx="8304788" cy="1015663"/>
          </a:xfrm>
          <a:prstGeom prst="rect">
            <a:avLst/>
          </a:prstGeom>
        </p:spPr>
        <p:txBody>
          <a:bodyPr wrap="square">
            <a:spAutoFit/>
          </a:bodyPr>
          <a:lstStyle/>
          <a:p>
            <a:r>
              <a:rPr lang="en-US" sz="2000" dirty="0">
                <a:latin typeface="Calibri"/>
                <a:cs typeface="Calibri"/>
              </a:rPr>
              <a:t>Quite often we are working between the limits of t &lt;&lt; </a:t>
            </a:r>
            <a:r>
              <a:rPr lang="en-US" sz="2000" dirty="0">
                <a:latin typeface="Calibri"/>
                <a:cs typeface="Calibri"/>
                <a:sym typeface="Symbol"/>
              </a:rPr>
              <a:t></a:t>
            </a:r>
            <a:r>
              <a:rPr lang="en-US" sz="2000" baseline="-25000" dirty="0">
                <a:latin typeface="Calibri"/>
                <a:cs typeface="Calibri"/>
              </a:rPr>
              <a:t>L</a:t>
            </a:r>
            <a:r>
              <a:rPr lang="en-US" sz="2000" dirty="0">
                <a:latin typeface="Calibri"/>
                <a:cs typeface="Calibri"/>
              </a:rPr>
              <a:t> and t &gt;&gt; </a:t>
            </a:r>
            <a:r>
              <a:rPr lang="en-US" sz="2000" dirty="0">
                <a:latin typeface="Calibri"/>
                <a:cs typeface="Calibri"/>
                <a:sym typeface="Symbol"/>
              </a:rPr>
              <a:t></a:t>
            </a:r>
            <a:r>
              <a:rPr lang="en-US" sz="2000" baseline="-25000" dirty="0">
                <a:latin typeface="Calibri"/>
                <a:cs typeface="Calibri"/>
              </a:rPr>
              <a:t>L</a:t>
            </a:r>
            <a:r>
              <a:rPr lang="en-US" sz="2000" dirty="0">
                <a:latin typeface="Calibri"/>
                <a:cs typeface="Calibri"/>
              </a:rPr>
              <a:t>. In this case we need to perform the surface integrals for current over the entire ﬁlm cross-sectional area and take into account any variations in current density.</a:t>
            </a:r>
            <a:r>
              <a:rPr lang="en-GB" dirty="0"/>
              <a:t> </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863732600"/>
              </p:ext>
            </p:extLst>
          </p:nvPr>
        </p:nvGraphicFramePr>
        <p:xfrm>
          <a:off x="1382201" y="2294517"/>
          <a:ext cx="10054682" cy="914062"/>
        </p:xfrm>
        <a:graphic>
          <a:graphicData uri="http://schemas.openxmlformats.org/presentationml/2006/ole">
            <mc:AlternateContent xmlns:mc="http://schemas.openxmlformats.org/markup-compatibility/2006">
              <mc:Choice xmlns:v="urn:schemas-microsoft-com:vml" Requires="v">
                <p:oleObj spid="_x0000_s43297" name="Document" r:id="rId3" imgW="5727700" imgH="520700" progId="Word.Document.12">
                  <p:embed/>
                </p:oleObj>
              </mc:Choice>
              <mc:Fallback>
                <p:oleObj name="Document" r:id="rId3" imgW="5727700" imgH="520700" progId="Word.Document.12">
                  <p:embed/>
                  <p:pic>
                    <p:nvPicPr>
                      <p:cNvPr id="0" name=""/>
                      <p:cNvPicPr/>
                      <p:nvPr/>
                    </p:nvPicPr>
                    <p:blipFill>
                      <a:blip r:embed="rId4"/>
                      <a:stretch>
                        <a:fillRect/>
                      </a:stretch>
                    </p:blipFill>
                    <p:spPr>
                      <a:xfrm>
                        <a:off x="1382201" y="2294517"/>
                        <a:ext cx="10054682" cy="914062"/>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232240707"/>
              </p:ext>
            </p:extLst>
          </p:nvPr>
        </p:nvGraphicFramePr>
        <p:xfrm>
          <a:off x="1382201" y="3208579"/>
          <a:ext cx="10235207" cy="930474"/>
        </p:xfrm>
        <a:graphic>
          <a:graphicData uri="http://schemas.openxmlformats.org/presentationml/2006/ole">
            <mc:AlternateContent xmlns:mc="http://schemas.openxmlformats.org/markup-compatibility/2006">
              <mc:Choice xmlns:v="urn:schemas-microsoft-com:vml" Requires="v">
                <p:oleObj spid="_x0000_s43298" name="Document" r:id="rId5" imgW="5727700" imgH="520700" progId="Word.Document.12">
                  <p:embed/>
                </p:oleObj>
              </mc:Choice>
              <mc:Fallback>
                <p:oleObj name="Document" r:id="rId5" imgW="5727700" imgH="520700" progId="Word.Document.12">
                  <p:embed/>
                  <p:pic>
                    <p:nvPicPr>
                      <p:cNvPr id="0" name=""/>
                      <p:cNvPicPr/>
                      <p:nvPr/>
                    </p:nvPicPr>
                    <p:blipFill>
                      <a:blip r:embed="rId6"/>
                      <a:stretch>
                        <a:fillRect/>
                      </a:stretch>
                    </p:blipFill>
                    <p:spPr>
                      <a:xfrm>
                        <a:off x="1382201" y="3208579"/>
                        <a:ext cx="10235207" cy="930474"/>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062983415"/>
              </p:ext>
            </p:extLst>
          </p:nvPr>
        </p:nvGraphicFramePr>
        <p:xfrm>
          <a:off x="-1570553" y="4984830"/>
          <a:ext cx="14927383" cy="1290838"/>
        </p:xfrm>
        <a:graphic>
          <a:graphicData uri="http://schemas.openxmlformats.org/presentationml/2006/ole">
            <mc:AlternateContent xmlns:mc="http://schemas.openxmlformats.org/markup-compatibility/2006">
              <mc:Choice xmlns:v="urn:schemas-microsoft-com:vml" Requires="v">
                <p:oleObj spid="_x0000_s43299" name="Document" r:id="rId7" imgW="5727700" imgH="495300" progId="Word.Document.12">
                  <p:embed/>
                </p:oleObj>
              </mc:Choice>
              <mc:Fallback>
                <p:oleObj name="Document" r:id="rId7" imgW="5727700" imgH="495300" progId="Word.Document.12">
                  <p:embed/>
                  <p:pic>
                    <p:nvPicPr>
                      <p:cNvPr id="0" name=""/>
                      <p:cNvPicPr/>
                      <p:nvPr/>
                    </p:nvPicPr>
                    <p:blipFill>
                      <a:blip r:embed="rId8"/>
                      <a:stretch>
                        <a:fillRect/>
                      </a:stretch>
                    </p:blipFill>
                    <p:spPr>
                      <a:xfrm>
                        <a:off x="-1570553" y="4984830"/>
                        <a:ext cx="14927383" cy="1290838"/>
                      </a:xfrm>
                      <a:prstGeom prst="rect">
                        <a:avLst/>
                      </a:prstGeom>
                    </p:spPr>
                  </p:pic>
                </p:oleObj>
              </mc:Fallback>
            </mc:AlternateContent>
          </a:graphicData>
        </a:graphic>
      </p:graphicFrame>
      <p:pic>
        <p:nvPicPr>
          <p:cNvPr id="10" name="Picture 9" descr="mag_decay_finite strip.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165" y="1954308"/>
            <a:ext cx="3869509" cy="2319567"/>
          </a:xfrm>
          <a:prstGeom prst="rect">
            <a:avLst/>
          </a:prstGeom>
        </p:spPr>
      </p:pic>
      <p:sp>
        <p:nvSpPr>
          <p:cNvPr id="11" name="Rectangle 10"/>
          <p:cNvSpPr/>
          <p:nvPr/>
        </p:nvSpPr>
        <p:spPr>
          <a:xfrm>
            <a:off x="3111499" y="4697167"/>
            <a:ext cx="5480051" cy="1488346"/>
          </a:xfrm>
          <a:prstGeom prst="rect">
            <a:avLst/>
          </a:prstGeom>
          <a:noFill/>
          <a:ln w="38100"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65100" y="4900367"/>
            <a:ext cx="2672099" cy="1256831"/>
          </a:xfrm>
          <a:prstGeom prst="rect">
            <a:avLst/>
          </a:prstGeom>
          <a:no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3006003356"/>
              </p:ext>
            </p:extLst>
          </p:nvPr>
        </p:nvGraphicFramePr>
        <p:xfrm>
          <a:off x="-5303441" y="5047900"/>
          <a:ext cx="13371283" cy="1512052"/>
        </p:xfrm>
        <a:graphic>
          <a:graphicData uri="http://schemas.openxmlformats.org/presentationml/2006/ole">
            <mc:AlternateContent xmlns:mc="http://schemas.openxmlformats.org/markup-compatibility/2006">
              <mc:Choice xmlns:v="urn:schemas-microsoft-com:vml" Requires="v">
                <p:oleObj spid="_x0000_s43300" name="Document" r:id="rId10" imgW="5727700" imgH="647700" progId="Word.Document.12">
                  <p:embed/>
                </p:oleObj>
              </mc:Choice>
              <mc:Fallback>
                <p:oleObj name="Document" r:id="rId10" imgW="5727700" imgH="647700" progId="Word.Document.12">
                  <p:embed/>
                  <p:pic>
                    <p:nvPicPr>
                      <p:cNvPr id="0" name=""/>
                      <p:cNvPicPr/>
                      <p:nvPr/>
                    </p:nvPicPr>
                    <p:blipFill>
                      <a:blip r:embed="rId11"/>
                      <a:stretch>
                        <a:fillRect/>
                      </a:stretch>
                    </p:blipFill>
                    <p:spPr>
                      <a:xfrm>
                        <a:off x="-5303441" y="5047900"/>
                        <a:ext cx="13371283" cy="1512052"/>
                      </a:xfrm>
                      <a:prstGeom prst="rect">
                        <a:avLst/>
                      </a:prstGeom>
                    </p:spPr>
                  </p:pic>
                </p:oleObj>
              </mc:Fallback>
            </mc:AlternateContent>
          </a:graphicData>
        </a:graphic>
      </p:graphicFrame>
      <p:sp>
        <p:nvSpPr>
          <p:cNvPr id="4" name="Slide Number Placeholder 3"/>
          <p:cNvSpPr>
            <a:spLocks noGrp="1"/>
          </p:cNvSpPr>
          <p:nvPr>
            <p:ph type="sldNum" sz="quarter" idx="12"/>
          </p:nvPr>
        </p:nvSpPr>
        <p:spPr/>
        <p:txBody>
          <a:bodyPr/>
          <a:lstStyle/>
          <a:p>
            <a:fld id="{7F5CE407-6216-4202-80E4-A30DC2F709B2}" type="slidenum">
              <a:rPr lang="en-US" smtClean="0"/>
              <a:t>40</a:t>
            </a:fld>
            <a:endParaRPr lang="en-US" dirty="0"/>
          </a:p>
        </p:txBody>
      </p:sp>
    </p:spTree>
    <p:extLst>
      <p:ext uri="{BB962C8B-B14F-4D97-AF65-F5344CB8AC3E}">
        <p14:creationId xmlns:p14="http://schemas.microsoft.com/office/powerpoint/2010/main" val="381119737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76"/>
            <a:ext cx="9144000" cy="527455"/>
          </a:xfrm>
        </p:spPr>
        <p:txBody>
          <a:bodyPr/>
          <a:lstStyle/>
          <a:p>
            <a:r>
              <a:rPr lang="en-US" sz="4000" dirty="0" smtClean="0">
                <a:latin typeface="Calibri"/>
                <a:cs typeface="Calibri"/>
              </a:rPr>
              <a:t>The London penetration depth </a:t>
            </a:r>
            <a:endParaRPr lang="en-US" sz="4000" dirty="0">
              <a:latin typeface="Calibri"/>
              <a:cs typeface="Calibri"/>
            </a:endParaRPr>
          </a:p>
        </p:txBody>
      </p:sp>
      <p:pic>
        <p:nvPicPr>
          <p:cNvPr id="4" name="Content Placeholder 3" descr="mag_decay.jpg"/>
          <p:cNvPicPr>
            <a:picLocks noGrp="1" noChangeAspect="1"/>
          </p:cNvPicPr>
          <p:nvPr>
            <p:ph idx="1"/>
          </p:nvPr>
        </p:nvPicPr>
        <p:blipFill rotWithShape="1">
          <a:blip r:embed="rId3">
            <a:extLst>
              <a:ext uri="{28A0092B-C50C-407E-A947-70E740481C1C}">
                <a14:useLocalDpi xmlns:a14="http://schemas.microsoft.com/office/drawing/2010/main" val="0"/>
              </a:ext>
            </a:extLst>
          </a:blip>
          <a:srcRect l="3654" r="11581"/>
          <a:stretch/>
        </p:blipFill>
        <p:spPr>
          <a:xfrm>
            <a:off x="330705" y="833799"/>
            <a:ext cx="4484363" cy="2530312"/>
          </a:xfrm>
          <a:prstGeom prst="rect">
            <a:avLst/>
          </a:prstGeom>
          <a:ln>
            <a:noFill/>
          </a:ln>
        </p:spPr>
        <p:style>
          <a:lnRef idx="2">
            <a:schemeClr val="dk1"/>
          </a:lnRef>
          <a:fillRef idx="1">
            <a:schemeClr val="lt1"/>
          </a:fillRef>
          <a:effectRef idx="0">
            <a:schemeClr val="dk1"/>
          </a:effectRef>
          <a:fontRef idx="minor">
            <a:schemeClr val="dk1"/>
          </a:fontRef>
        </p:style>
      </p:pic>
      <p:graphicFrame>
        <p:nvGraphicFramePr>
          <p:cNvPr id="5" name="Object 4"/>
          <p:cNvGraphicFramePr>
            <a:graphicFrameLocks noChangeAspect="1"/>
          </p:cNvGraphicFramePr>
          <p:nvPr>
            <p:extLst>
              <p:ext uri="{D42A27DB-BD31-4B8C-83A1-F6EECF244321}">
                <p14:modId xmlns:p14="http://schemas.microsoft.com/office/powerpoint/2010/main" val="2764919532"/>
              </p:ext>
            </p:extLst>
          </p:nvPr>
        </p:nvGraphicFramePr>
        <p:xfrm>
          <a:off x="1718440" y="1345347"/>
          <a:ext cx="10095461" cy="984923"/>
        </p:xfrm>
        <a:graphic>
          <a:graphicData uri="http://schemas.openxmlformats.org/presentationml/2006/ole">
            <mc:AlternateContent xmlns:mc="http://schemas.openxmlformats.org/markup-compatibility/2006">
              <mc:Choice xmlns:v="urn:schemas-microsoft-com:vml" Requires="v">
                <p:oleObj spid="_x0000_s44257" name="Document" r:id="rId4" imgW="5727700" imgH="558800" progId="Word.Document.12">
                  <p:embed/>
                </p:oleObj>
              </mc:Choice>
              <mc:Fallback>
                <p:oleObj name="Document" r:id="rId4" imgW="5727700" imgH="558800" progId="Word.Document.12">
                  <p:embed/>
                  <p:pic>
                    <p:nvPicPr>
                      <p:cNvPr id="0" name=""/>
                      <p:cNvPicPr/>
                      <p:nvPr/>
                    </p:nvPicPr>
                    <p:blipFill>
                      <a:blip r:embed="rId5"/>
                      <a:stretch>
                        <a:fillRect/>
                      </a:stretch>
                    </p:blipFill>
                    <p:spPr>
                      <a:xfrm>
                        <a:off x="1718440" y="1345347"/>
                        <a:ext cx="10095461" cy="984923"/>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625325472"/>
              </p:ext>
            </p:extLst>
          </p:nvPr>
        </p:nvGraphicFramePr>
        <p:xfrm>
          <a:off x="1324532" y="2726688"/>
          <a:ext cx="10839150" cy="1057478"/>
        </p:xfrm>
        <a:graphic>
          <a:graphicData uri="http://schemas.openxmlformats.org/presentationml/2006/ole">
            <mc:AlternateContent xmlns:mc="http://schemas.openxmlformats.org/markup-compatibility/2006">
              <mc:Choice xmlns:v="urn:schemas-microsoft-com:vml" Requires="v">
                <p:oleObj spid="_x0000_s44258" name="Document" r:id="rId6" imgW="5727700" imgH="558800" progId="Word.Document.12">
                  <p:embed/>
                </p:oleObj>
              </mc:Choice>
              <mc:Fallback>
                <p:oleObj name="Document" r:id="rId6" imgW="5727700" imgH="558800" progId="Word.Document.12">
                  <p:embed/>
                  <p:pic>
                    <p:nvPicPr>
                      <p:cNvPr id="0" name=""/>
                      <p:cNvPicPr/>
                      <p:nvPr/>
                    </p:nvPicPr>
                    <p:blipFill>
                      <a:blip r:embed="rId7"/>
                      <a:stretch>
                        <a:fillRect/>
                      </a:stretch>
                    </p:blipFill>
                    <p:spPr>
                      <a:xfrm>
                        <a:off x="1324532" y="2726688"/>
                        <a:ext cx="10839150" cy="1057478"/>
                      </a:xfrm>
                      <a:prstGeom prst="rect">
                        <a:avLst/>
                      </a:prstGeom>
                    </p:spPr>
                  </p:pic>
                </p:oleObj>
              </mc:Fallback>
            </mc:AlternateContent>
          </a:graphicData>
        </a:graphic>
      </p:graphicFrame>
      <p:sp>
        <p:nvSpPr>
          <p:cNvPr id="7" name="TextBox 6"/>
          <p:cNvSpPr txBox="1"/>
          <p:nvPr/>
        </p:nvSpPr>
        <p:spPr>
          <a:xfrm>
            <a:off x="5026719" y="833799"/>
            <a:ext cx="3746890" cy="369332"/>
          </a:xfrm>
          <a:prstGeom prst="rect">
            <a:avLst/>
          </a:prstGeom>
          <a:noFill/>
        </p:spPr>
        <p:txBody>
          <a:bodyPr wrap="square" rtlCol="0">
            <a:spAutoFit/>
          </a:bodyPr>
          <a:lstStyle/>
          <a:p>
            <a:r>
              <a:rPr lang="en-US" dirty="0" smtClean="0">
                <a:latin typeface="Calibri"/>
                <a:cs typeface="Calibri"/>
              </a:rPr>
              <a:t>For a non-scattering electron volume</a:t>
            </a:r>
            <a:endParaRPr lang="en-US" dirty="0">
              <a:latin typeface="Calibri"/>
              <a:cs typeface="Calibri"/>
            </a:endParaRPr>
          </a:p>
        </p:txBody>
      </p:sp>
      <p:sp>
        <p:nvSpPr>
          <p:cNvPr id="8" name="TextBox 7"/>
          <p:cNvSpPr txBox="1"/>
          <p:nvPr/>
        </p:nvSpPr>
        <p:spPr>
          <a:xfrm>
            <a:off x="5026719" y="2145604"/>
            <a:ext cx="3981691" cy="369332"/>
          </a:xfrm>
          <a:prstGeom prst="rect">
            <a:avLst/>
          </a:prstGeom>
          <a:noFill/>
        </p:spPr>
        <p:txBody>
          <a:bodyPr wrap="square" rtlCol="0">
            <a:spAutoFit/>
          </a:bodyPr>
          <a:lstStyle/>
          <a:p>
            <a:r>
              <a:rPr lang="en-US" dirty="0" smtClean="0">
                <a:latin typeface="Calibri"/>
                <a:cs typeface="Calibri"/>
              </a:rPr>
              <a:t>For a </a:t>
            </a:r>
            <a:r>
              <a:rPr lang="en-US" b="1" dirty="0" smtClean="0">
                <a:latin typeface="Calibri"/>
                <a:cs typeface="Calibri"/>
              </a:rPr>
              <a:t>superconducting</a:t>
            </a:r>
            <a:r>
              <a:rPr lang="en-US" dirty="0" smtClean="0">
                <a:latin typeface="Calibri"/>
                <a:cs typeface="Calibri"/>
              </a:rPr>
              <a:t> electron volume</a:t>
            </a:r>
            <a:endParaRPr lang="en-US" dirty="0">
              <a:latin typeface="Calibri"/>
              <a:cs typeface="Calibri"/>
            </a:endParaRPr>
          </a:p>
        </p:txBody>
      </p:sp>
      <p:sp>
        <p:nvSpPr>
          <p:cNvPr id="9" name="TextBox 8"/>
          <p:cNvSpPr txBox="1"/>
          <p:nvPr/>
        </p:nvSpPr>
        <p:spPr>
          <a:xfrm>
            <a:off x="330705" y="3691116"/>
            <a:ext cx="8003067" cy="2031325"/>
          </a:xfrm>
          <a:prstGeom prst="rect">
            <a:avLst/>
          </a:prstGeom>
          <a:noFill/>
        </p:spPr>
        <p:txBody>
          <a:bodyPr wrap="square" rtlCol="0">
            <a:spAutoFit/>
          </a:bodyPr>
          <a:lstStyle/>
          <a:p>
            <a:r>
              <a:rPr lang="en-US" dirty="0" smtClean="0">
                <a:latin typeface="Calibri"/>
                <a:cs typeface="Calibri"/>
              </a:rPr>
              <a:t>Applying Maxwell’s equations to a perfect conductor displays </a:t>
            </a:r>
            <a:r>
              <a:rPr lang="en-US" dirty="0" err="1" smtClean="0">
                <a:latin typeface="Calibri"/>
                <a:cs typeface="Calibri"/>
              </a:rPr>
              <a:t>diamagnitism</a:t>
            </a:r>
            <a:r>
              <a:rPr lang="en-US" dirty="0" smtClean="0">
                <a:latin typeface="Calibri"/>
                <a:cs typeface="Calibri"/>
              </a:rPr>
              <a:t> of AC magnetic fields.</a:t>
            </a:r>
          </a:p>
          <a:p>
            <a:r>
              <a:rPr lang="en-US" dirty="0" smtClean="0">
                <a:latin typeface="Calibri"/>
                <a:cs typeface="Calibri"/>
              </a:rPr>
              <a:t>London and London suggested a set of constitutive conditions to Maxwell’s equations so that both DC and AC fields as expelled from the bulk of a superconductor.</a:t>
            </a:r>
            <a:endParaRPr lang="en-US" dirty="0">
              <a:latin typeface="Calibri"/>
              <a:cs typeface="Calibri"/>
            </a:endParaRPr>
          </a:p>
          <a:p>
            <a:r>
              <a:rPr lang="en-US" dirty="0" smtClean="0">
                <a:latin typeface="Calibri"/>
                <a:cs typeface="Calibri"/>
              </a:rPr>
              <a:t>The field decays to 1/e of its value at the surface within the London penetration depth </a:t>
            </a:r>
            <a:r>
              <a:rPr lang="en-US" dirty="0" err="1" smtClean="0">
                <a:latin typeface="Calibri"/>
                <a:cs typeface="Calibri"/>
              </a:rPr>
              <a:t>λ</a:t>
            </a:r>
            <a:r>
              <a:rPr lang="en-US" baseline="-25000" dirty="0" err="1" smtClean="0">
                <a:latin typeface="Calibri"/>
                <a:cs typeface="Calibri"/>
              </a:rPr>
              <a:t>L</a:t>
            </a:r>
            <a:r>
              <a:rPr lang="en-US" dirty="0" smtClean="0">
                <a:latin typeface="Calibri"/>
                <a:cs typeface="Calibri"/>
              </a:rPr>
              <a:t>.</a:t>
            </a:r>
            <a:endParaRPr lang="en-US" dirty="0">
              <a:latin typeface="Calibri"/>
              <a:cs typeface="Calibri"/>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3234146557"/>
              </p:ext>
            </p:extLst>
          </p:nvPr>
        </p:nvGraphicFramePr>
        <p:xfrm>
          <a:off x="-2565869" y="5605584"/>
          <a:ext cx="13371283" cy="1512052"/>
        </p:xfrm>
        <a:graphic>
          <a:graphicData uri="http://schemas.openxmlformats.org/presentationml/2006/ole">
            <mc:AlternateContent xmlns:mc="http://schemas.openxmlformats.org/markup-compatibility/2006">
              <mc:Choice xmlns:v="urn:schemas-microsoft-com:vml" Requires="v">
                <p:oleObj spid="_x0000_s44259" name="Document" r:id="rId8" imgW="5727700" imgH="647700" progId="Word.Document.12">
                  <p:embed/>
                </p:oleObj>
              </mc:Choice>
              <mc:Fallback>
                <p:oleObj name="Document" r:id="rId8" imgW="5727700" imgH="647700" progId="Word.Document.12">
                  <p:embed/>
                  <p:pic>
                    <p:nvPicPr>
                      <p:cNvPr id="0" name=""/>
                      <p:cNvPicPr/>
                      <p:nvPr/>
                    </p:nvPicPr>
                    <p:blipFill>
                      <a:blip r:embed="rId9"/>
                      <a:stretch>
                        <a:fillRect/>
                      </a:stretch>
                    </p:blipFill>
                    <p:spPr>
                      <a:xfrm>
                        <a:off x="-2565869" y="5605584"/>
                        <a:ext cx="13371283" cy="1512052"/>
                      </a:xfrm>
                      <a:prstGeom prst="rect">
                        <a:avLst/>
                      </a:prstGeom>
                    </p:spPr>
                  </p:pic>
                </p:oleObj>
              </mc:Fallback>
            </mc:AlternateContent>
          </a:graphicData>
        </a:graphic>
      </p:graphicFrame>
      <p:sp>
        <p:nvSpPr>
          <p:cNvPr id="12" name="Rectangle 11"/>
          <p:cNvSpPr/>
          <p:nvPr/>
        </p:nvSpPr>
        <p:spPr>
          <a:xfrm>
            <a:off x="2921000" y="5490369"/>
            <a:ext cx="2462880" cy="1256831"/>
          </a:xfrm>
          <a:prstGeom prst="rect">
            <a:avLst/>
          </a:prstGeom>
          <a:no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383880" y="5875559"/>
            <a:ext cx="3624530" cy="400110"/>
          </a:xfrm>
          <a:prstGeom prst="rect">
            <a:avLst/>
          </a:prstGeom>
          <a:noFill/>
        </p:spPr>
        <p:txBody>
          <a:bodyPr wrap="square" rtlCol="0">
            <a:spAutoFit/>
          </a:bodyPr>
          <a:lstStyle/>
          <a:p>
            <a:r>
              <a:rPr lang="en-US" sz="2000" b="1" dirty="0" smtClean="0">
                <a:latin typeface="Calibri"/>
                <a:cs typeface="Calibri"/>
              </a:rPr>
              <a:t>The London Penetration depth</a:t>
            </a:r>
            <a:endParaRPr lang="en-US" sz="2000" b="1" dirty="0">
              <a:latin typeface="Calibri"/>
              <a:cs typeface="Calibri"/>
            </a:endParaRPr>
          </a:p>
        </p:txBody>
      </p:sp>
      <p:sp>
        <p:nvSpPr>
          <p:cNvPr id="11" name="Slide Number Placeholder 10"/>
          <p:cNvSpPr>
            <a:spLocks noGrp="1"/>
          </p:cNvSpPr>
          <p:nvPr>
            <p:ph type="sldNum" sz="quarter" idx="12"/>
          </p:nvPr>
        </p:nvSpPr>
        <p:spPr/>
        <p:txBody>
          <a:bodyPr/>
          <a:lstStyle/>
          <a:p>
            <a:fld id="{7F5CE407-6216-4202-80E4-A30DC2F709B2}" type="slidenum">
              <a:rPr lang="en-US" smtClean="0"/>
              <a:t>41</a:t>
            </a:fld>
            <a:endParaRPr lang="en-US" dirty="0"/>
          </a:p>
        </p:txBody>
      </p:sp>
    </p:spTree>
    <p:extLst>
      <p:ext uri="{BB962C8B-B14F-4D97-AF65-F5344CB8AC3E}">
        <p14:creationId xmlns:p14="http://schemas.microsoft.com/office/powerpoint/2010/main" val="146003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133724"/>
            <a:ext cx="8953500" cy="692524"/>
          </a:xfrm>
        </p:spPr>
        <p:txBody>
          <a:bodyPr/>
          <a:lstStyle/>
          <a:p>
            <a:r>
              <a:rPr lang="en-US" sz="3200" b="1" dirty="0" smtClean="0">
                <a:latin typeface="Calibri"/>
                <a:cs typeface="Calibri"/>
              </a:rPr>
              <a:t>Is a commercial sub-K system viable?</a:t>
            </a:r>
            <a:endParaRPr lang="en-US" sz="3200" b="1" dirty="0">
              <a:latin typeface="Calibri"/>
              <a:cs typeface="Calibri"/>
            </a:endParaRPr>
          </a:p>
        </p:txBody>
      </p:sp>
      <p:pic>
        <p:nvPicPr>
          <p:cNvPr id="6" name="Picture 5" descr="Full_sys_outsi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1" y="901700"/>
            <a:ext cx="3657600" cy="3832002"/>
          </a:xfrm>
          <a:prstGeom prst="rect">
            <a:avLst/>
          </a:prstGeom>
        </p:spPr>
      </p:pic>
      <p:sp>
        <p:nvSpPr>
          <p:cNvPr id="7" name="TextBox 6"/>
          <p:cNvSpPr txBox="1"/>
          <p:nvPr/>
        </p:nvSpPr>
        <p:spPr>
          <a:xfrm>
            <a:off x="114300" y="4876800"/>
            <a:ext cx="8750300" cy="1323439"/>
          </a:xfrm>
          <a:prstGeom prst="rect">
            <a:avLst/>
          </a:prstGeom>
          <a:noFill/>
        </p:spPr>
        <p:txBody>
          <a:bodyPr wrap="square" rtlCol="0">
            <a:spAutoFit/>
          </a:bodyPr>
          <a:lstStyle/>
          <a:p>
            <a:pPr marL="285750" indent="-285750">
              <a:buFont typeface="Arial"/>
              <a:buChar char="•"/>
            </a:pPr>
            <a:r>
              <a:rPr lang="en-US" sz="2000" b="1" dirty="0" smtClean="0">
                <a:latin typeface="Calibri"/>
                <a:cs typeface="Calibri"/>
              </a:rPr>
              <a:t>Modern pulse tube systems now cryogen free and push button operation.</a:t>
            </a:r>
          </a:p>
          <a:p>
            <a:pPr marL="285750" indent="-285750">
              <a:buFont typeface="Arial"/>
              <a:buChar char="•"/>
            </a:pPr>
            <a:endParaRPr lang="en-US" sz="2000" b="1" dirty="0">
              <a:latin typeface="Calibri"/>
              <a:cs typeface="Calibri"/>
            </a:endParaRPr>
          </a:p>
          <a:p>
            <a:pPr marL="285750" indent="-285750">
              <a:buFont typeface="Arial"/>
              <a:buChar char="•"/>
            </a:pPr>
            <a:r>
              <a:rPr lang="en-US" sz="2000" b="1" dirty="0" smtClean="0">
                <a:latin typeface="Calibri"/>
                <a:cs typeface="Calibri"/>
              </a:rPr>
              <a:t>Closed cycle systems can be automated and continuous. No user input necessary.</a:t>
            </a:r>
            <a:endParaRPr lang="en-US" sz="2000" b="1" dirty="0">
              <a:latin typeface="Calibri"/>
              <a:cs typeface="Calibri"/>
            </a:endParaRPr>
          </a:p>
        </p:txBody>
      </p:sp>
      <p:pic>
        <p:nvPicPr>
          <p:cNvPr id="8" name="Picture 7"/>
          <p:cNvPicPr>
            <a:picLocks noChangeAspect="1"/>
          </p:cNvPicPr>
          <p:nvPr/>
        </p:nvPicPr>
        <p:blipFill>
          <a:blip r:embed="rId3"/>
          <a:stretch>
            <a:fillRect/>
          </a:stretch>
        </p:blipFill>
        <p:spPr>
          <a:xfrm>
            <a:off x="431800" y="698500"/>
            <a:ext cx="4203700" cy="3688746"/>
          </a:xfrm>
          <a:prstGeom prst="rect">
            <a:avLst/>
          </a:prstGeom>
        </p:spPr>
      </p:pic>
      <p:sp>
        <p:nvSpPr>
          <p:cNvPr id="9" name="Slide Number Placeholder 8"/>
          <p:cNvSpPr>
            <a:spLocks noGrp="1"/>
          </p:cNvSpPr>
          <p:nvPr>
            <p:ph type="sldNum" sz="quarter" idx="12"/>
          </p:nvPr>
        </p:nvSpPr>
        <p:spPr/>
        <p:txBody>
          <a:bodyPr/>
          <a:lstStyle/>
          <a:p>
            <a:fld id="{7F5CE407-6216-4202-80E4-A30DC2F709B2}" type="slidenum">
              <a:rPr lang="en-US" smtClean="0"/>
              <a:t>42</a:t>
            </a:fld>
            <a:endParaRPr lang="en-US" dirty="0"/>
          </a:p>
        </p:txBody>
      </p:sp>
    </p:spTree>
    <p:extLst>
      <p:ext uri="{BB962C8B-B14F-4D97-AF65-F5344CB8AC3E}">
        <p14:creationId xmlns:p14="http://schemas.microsoft.com/office/powerpoint/2010/main" val="205801185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53579" y="0"/>
            <a:ext cx="8790421" cy="514724"/>
          </a:xfrm>
        </p:spPr>
        <p:txBody>
          <a:bodyPr/>
          <a:lstStyle/>
          <a:p>
            <a:r>
              <a:rPr lang="en-US" sz="2800" b="1" dirty="0" smtClean="0">
                <a:latin typeface="Calibri"/>
                <a:cs typeface="Calibri"/>
              </a:rPr>
              <a:t>Motivation for detector development</a:t>
            </a:r>
            <a:r>
              <a:rPr lang="en-US" sz="2800" b="1" dirty="0">
                <a:latin typeface="Calibri"/>
                <a:cs typeface="Calibri"/>
              </a:rPr>
              <a:t> </a:t>
            </a:r>
            <a:r>
              <a:rPr lang="en-US" sz="2800" b="1" dirty="0" smtClean="0">
                <a:latin typeface="Calibri"/>
                <a:cs typeface="Calibri"/>
              </a:rPr>
              <a:t>- Astronomy</a:t>
            </a:r>
            <a:endParaRPr lang="en-US" sz="2800" b="1" dirty="0">
              <a:latin typeface="Calibri"/>
              <a:cs typeface="Calibri"/>
            </a:endParaRPr>
          </a:p>
        </p:txBody>
      </p:sp>
      <p:sp>
        <p:nvSpPr>
          <p:cNvPr id="6" name="TextBox 5"/>
          <p:cNvSpPr txBox="1"/>
          <p:nvPr/>
        </p:nvSpPr>
        <p:spPr>
          <a:xfrm>
            <a:off x="1104900" y="653990"/>
            <a:ext cx="7594600" cy="400110"/>
          </a:xfrm>
          <a:prstGeom prst="rect">
            <a:avLst/>
          </a:prstGeom>
          <a:noFill/>
        </p:spPr>
        <p:txBody>
          <a:bodyPr wrap="square" rtlCol="0">
            <a:spAutoFit/>
          </a:bodyPr>
          <a:lstStyle/>
          <a:p>
            <a:r>
              <a:rPr lang="en-US" sz="2000" b="1" dirty="0" smtClean="0"/>
              <a:t>Pixel counts in Astronomical receivers over the years</a:t>
            </a:r>
            <a:endParaRPr lang="en-US" sz="2000" b="1" dirty="0"/>
          </a:p>
        </p:txBody>
      </p:sp>
      <p:sp>
        <p:nvSpPr>
          <p:cNvPr id="2" name="Slide Number Placeholder 1"/>
          <p:cNvSpPr>
            <a:spLocks noGrp="1"/>
          </p:cNvSpPr>
          <p:nvPr>
            <p:ph type="sldNum" sz="quarter" idx="12"/>
          </p:nvPr>
        </p:nvSpPr>
        <p:spPr/>
        <p:txBody>
          <a:bodyPr/>
          <a:lstStyle/>
          <a:p>
            <a:fld id="{7F5CE407-6216-4202-80E4-A30DC2F709B2}" type="slidenum">
              <a:rPr lang="en-US" smtClean="0"/>
              <a:t>5</a:t>
            </a:fld>
            <a:endParaRPr lang="en-US" dirty="0"/>
          </a:p>
        </p:txBody>
      </p:sp>
      <p:pic>
        <p:nvPicPr>
          <p:cNvPr id="3" name="Picture 2"/>
          <p:cNvPicPr>
            <a:picLocks noChangeAspect="1"/>
          </p:cNvPicPr>
          <p:nvPr/>
        </p:nvPicPr>
        <p:blipFill>
          <a:blip r:embed="rId2"/>
          <a:stretch>
            <a:fillRect/>
          </a:stretch>
        </p:blipFill>
        <p:spPr>
          <a:xfrm>
            <a:off x="0" y="1054100"/>
            <a:ext cx="9144000" cy="4677243"/>
          </a:xfrm>
          <a:prstGeom prst="rect">
            <a:avLst/>
          </a:prstGeom>
        </p:spPr>
      </p:pic>
    </p:spTree>
    <p:extLst>
      <p:ext uri="{BB962C8B-B14F-4D97-AF65-F5344CB8AC3E}">
        <p14:creationId xmlns:p14="http://schemas.microsoft.com/office/powerpoint/2010/main" val="317071000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955" y="18676"/>
            <a:ext cx="8210551" cy="616324"/>
          </a:xfrm>
        </p:spPr>
        <p:txBody>
          <a:bodyPr/>
          <a:lstStyle/>
          <a:p>
            <a:r>
              <a:rPr lang="en-US" sz="3200" b="1" dirty="0" smtClean="0"/>
              <a:t>Basic Principals of a Superconductor</a:t>
            </a:r>
            <a:endParaRPr lang="en-US" sz="3200" b="1" dirty="0"/>
          </a:p>
        </p:txBody>
      </p:sp>
      <p:sp>
        <p:nvSpPr>
          <p:cNvPr id="3" name="Content Placeholder 2"/>
          <p:cNvSpPr>
            <a:spLocks noGrp="1"/>
          </p:cNvSpPr>
          <p:nvPr>
            <p:ph idx="1"/>
          </p:nvPr>
        </p:nvSpPr>
        <p:spPr>
          <a:xfrm>
            <a:off x="549275" y="889001"/>
            <a:ext cx="8042276" cy="1435099"/>
          </a:xfrm>
        </p:spPr>
        <p:txBody>
          <a:bodyPr/>
          <a:lstStyle/>
          <a:p>
            <a:r>
              <a:rPr lang="en-US" sz="2000" dirty="0" smtClean="0">
                <a:solidFill>
                  <a:srgbClr val="000000"/>
                </a:solidFill>
                <a:latin typeface="Arial"/>
                <a:cs typeface="Arial"/>
              </a:rPr>
              <a:t>Superconductors are most famous for demonstrating zero </a:t>
            </a:r>
            <a:r>
              <a:rPr lang="en-US" sz="2000" b="1" dirty="0" smtClean="0">
                <a:solidFill>
                  <a:srgbClr val="000000"/>
                </a:solidFill>
                <a:latin typeface="Arial"/>
                <a:cs typeface="Arial"/>
              </a:rPr>
              <a:t>DC</a:t>
            </a:r>
            <a:r>
              <a:rPr lang="en-US" sz="2000" dirty="0" smtClean="0">
                <a:solidFill>
                  <a:srgbClr val="000000"/>
                </a:solidFill>
                <a:latin typeface="Arial"/>
                <a:cs typeface="Arial"/>
              </a:rPr>
              <a:t> resistance at temperatures below the transition temperature (T</a:t>
            </a:r>
            <a:r>
              <a:rPr lang="en-US" sz="2000" baseline="-25000" dirty="0" smtClean="0">
                <a:solidFill>
                  <a:srgbClr val="000000"/>
                </a:solidFill>
                <a:latin typeface="Arial"/>
                <a:cs typeface="Arial"/>
              </a:rPr>
              <a:t>C</a:t>
            </a:r>
            <a:r>
              <a:rPr lang="en-US" sz="2000" dirty="0" smtClean="0">
                <a:solidFill>
                  <a:srgbClr val="000000"/>
                </a:solidFill>
                <a:latin typeface="Arial"/>
                <a:cs typeface="Arial"/>
              </a:rPr>
              <a:t>)</a:t>
            </a:r>
          </a:p>
          <a:p>
            <a:r>
              <a:rPr lang="en-US" sz="2000" dirty="0" smtClean="0">
                <a:solidFill>
                  <a:srgbClr val="000000"/>
                </a:solidFill>
                <a:latin typeface="Arial"/>
                <a:cs typeface="Arial"/>
              </a:rPr>
              <a:t>It would seem that the Physical properties of the superconductor is not changing below </a:t>
            </a:r>
            <a:r>
              <a:rPr lang="en-US" sz="2000" dirty="0" err="1" smtClean="0">
                <a:solidFill>
                  <a:srgbClr val="000000"/>
                </a:solidFill>
                <a:latin typeface="Arial"/>
                <a:cs typeface="Arial"/>
              </a:rPr>
              <a:t>T</a:t>
            </a:r>
            <a:r>
              <a:rPr lang="en-US" sz="2000" baseline="-25000" dirty="0" err="1" smtClean="0">
                <a:solidFill>
                  <a:srgbClr val="000000"/>
                </a:solidFill>
                <a:latin typeface="Arial"/>
                <a:cs typeface="Arial"/>
              </a:rPr>
              <a:t>c</a:t>
            </a:r>
            <a:r>
              <a:rPr lang="en-US" sz="2000" dirty="0" smtClean="0">
                <a:solidFill>
                  <a:srgbClr val="000000"/>
                </a:solidFill>
                <a:latin typeface="Arial"/>
                <a:cs typeface="Arial"/>
              </a:rPr>
              <a:t>. However ……..</a:t>
            </a:r>
            <a:endParaRPr lang="en-US" sz="2000" dirty="0">
              <a:solidFill>
                <a:srgbClr val="000000"/>
              </a:solidFill>
              <a:latin typeface="Arial"/>
              <a:cs typeface="Arial"/>
            </a:endParaRPr>
          </a:p>
        </p:txBody>
      </p:sp>
      <p:pic>
        <p:nvPicPr>
          <p:cNvPr id="4" name="Picture 3"/>
          <p:cNvPicPr>
            <a:picLocks noChangeAspect="1"/>
          </p:cNvPicPr>
          <p:nvPr/>
        </p:nvPicPr>
        <p:blipFill>
          <a:blip r:embed="rId2"/>
          <a:stretch>
            <a:fillRect/>
          </a:stretch>
        </p:blipFill>
        <p:spPr>
          <a:xfrm>
            <a:off x="1787202" y="2489199"/>
            <a:ext cx="5284229" cy="3786470"/>
          </a:xfrm>
          <a:prstGeom prst="rect">
            <a:avLst/>
          </a:prstGeom>
        </p:spPr>
      </p:pic>
      <p:sp>
        <p:nvSpPr>
          <p:cNvPr id="5" name="Slide Number Placeholder 4"/>
          <p:cNvSpPr>
            <a:spLocks noGrp="1"/>
          </p:cNvSpPr>
          <p:nvPr>
            <p:ph type="sldNum" sz="quarter" idx="12"/>
          </p:nvPr>
        </p:nvSpPr>
        <p:spPr/>
        <p:txBody>
          <a:bodyPr/>
          <a:lstStyle/>
          <a:p>
            <a:fld id="{7F5CE407-6216-4202-80E4-A30DC2F709B2}" type="slidenum">
              <a:rPr lang="en-US" smtClean="0"/>
              <a:t>6</a:t>
            </a:fld>
            <a:endParaRPr lang="en-US" dirty="0"/>
          </a:p>
        </p:txBody>
      </p:sp>
    </p:spTree>
    <p:extLst>
      <p:ext uri="{BB962C8B-B14F-4D97-AF65-F5344CB8AC3E}">
        <p14:creationId xmlns:p14="http://schemas.microsoft.com/office/powerpoint/2010/main" val="337114380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559464"/>
          </a:xfrm>
        </p:spPr>
        <p:txBody>
          <a:bodyPr/>
          <a:lstStyle/>
          <a:p>
            <a:r>
              <a:rPr lang="en-US" sz="3200" dirty="0" smtClean="0">
                <a:latin typeface="Calibri"/>
                <a:cs typeface="Calibri"/>
              </a:rPr>
              <a:t>Below The Transition Temperature</a:t>
            </a:r>
            <a:endParaRPr lang="en-US" sz="3200" dirty="0">
              <a:latin typeface="Calibri"/>
              <a:cs typeface="Calibri"/>
            </a:endParaRPr>
          </a:p>
        </p:txBody>
      </p:sp>
      <p:sp>
        <p:nvSpPr>
          <p:cNvPr id="4" name="TextBox 3"/>
          <p:cNvSpPr txBox="1"/>
          <p:nvPr/>
        </p:nvSpPr>
        <p:spPr>
          <a:xfrm>
            <a:off x="933559" y="667040"/>
            <a:ext cx="7954947" cy="2185214"/>
          </a:xfrm>
          <a:prstGeom prst="rect">
            <a:avLst/>
          </a:prstGeom>
          <a:noFill/>
        </p:spPr>
        <p:txBody>
          <a:bodyPr wrap="square" rtlCol="0">
            <a:spAutoFit/>
          </a:bodyPr>
          <a:lstStyle/>
          <a:p>
            <a:r>
              <a:rPr lang="en-US" sz="2000" b="1" dirty="0" smtClean="0">
                <a:latin typeface="Calibri"/>
                <a:cs typeface="Calibri"/>
              </a:rPr>
              <a:t>Below </a:t>
            </a:r>
            <a:r>
              <a:rPr lang="en-US" sz="2000" b="1" dirty="0" err="1" smtClean="0">
                <a:latin typeface="Calibri"/>
                <a:cs typeface="Calibri"/>
              </a:rPr>
              <a:t>T</a:t>
            </a:r>
            <a:r>
              <a:rPr lang="en-US" sz="2000" b="1" baseline="-25000" dirty="0" err="1" smtClean="0">
                <a:latin typeface="Calibri"/>
                <a:cs typeface="Calibri"/>
              </a:rPr>
              <a:t>c</a:t>
            </a:r>
            <a:r>
              <a:rPr lang="en-US" sz="2000" b="1" dirty="0" smtClean="0">
                <a:latin typeface="Calibri"/>
                <a:cs typeface="Calibri"/>
              </a:rPr>
              <a:t> the electron population is dividing into separate populations.</a:t>
            </a:r>
          </a:p>
          <a:p>
            <a:endParaRPr lang="en-US" sz="1200" b="1" dirty="0">
              <a:latin typeface="Calibri"/>
              <a:cs typeface="Calibri"/>
            </a:endParaRPr>
          </a:p>
          <a:p>
            <a:r>
              <a:rPr lang="en-US" sz="2000" b="1" dirty="0" smtClean="0">
                <a:latin typeface="Calibri"/>
                <a:cs typeface="Calibri"/>
              </a:rPr>
              <a:t>A population of electrons weakly bound together called Copper pairs, bound together with an </a:t>
            </a:r>
            <a:r>
              <a:rPr lang="en-US" sz="2000" b="1" dirty="0">
                <a:latin typeface="Calibri"/>
                <a:cs typeface="Calibri"/>
              </a:rPr>
              <a:t>energy </a:t>
            </a:r>
            <a:r>
              <a:rPr lang="en-US" sz="2000" b="1" dirty="0" smtClean="0">
                <a:latin typeface="Calibri"/>
                <a:cs typeface="Calibri"/>
              </a:rPr>
              <a:t>2Δ (typically 0.4 </a:t>
            </a:r>
            <a:r>
              <a:rPr lang="en-US" sz="2000" b="1" dirty="0" err="1" smtClean="0">
                <a:latin typeface="Calibri"/>
                <a:cs typeface="Calibri"/>
              </a:rPr>
              <a:t>meV</a:t>
            </a:r>
            <a:r>
              <a:rPr lang="en-US" sz="2000" b="1" dirty="0" smtClean="0">
                <a:latin typeface="Calibri"/>
                <a:cs typeface="Calibri"/>
              </a:rPr>
              <a:t>)  and denoted as n</a:t>
            </a:r>
            <a:r>
              <a:rPr lang="en-US" sz="2000" b="1" baseline="-25000" dirty="0" smtClean="0">
                <a:latin typeface="Calibri"/>
                <a:cs typeface="Calibri"/>
              </a:rPr>
              <a:t>s</a:t>
            </a:r>
            <a:r>
              <a:rPr lang="en-US" sz="2000" b="1" dirty="0" smtClean="0">
                <a:latin typeface="Calibri"/>
                <a:cs typeface="Calibri"/>
              </a:rPr>
              <a:t>.</a:t>
            </a:r>
          </a:p>
          <a:p>
            <a:endParaRPr lang="en-US" sz="1200" b="1" dirty="0">
              <a:latin typeface="Calibri"/>
              <a:cs typeface="Calibri"/>
            </a:endParaRPr>
          </a:p>
          <a:p>
            <a:r>
              <a:rPr lang="en-US" sz="2000" b="1" dirty="0" smtClean="0">
                <a:latin typeface="Calibri"/>
                <a:cs typeface="Calibri"/>
              </a:rPr>
              <a:t>The remaining normal state electrons denoted </a:t>
            </a:r>
            <a:r>
              <a:rPr lang="en-US" sz="2000" b="1" dirty="0" err="1" smtClean="0">
                <a:latin typeface="Calibri"/>
                <a:cs typeface="Calibri"/>
              </a:rPr>
              <a:t>n</a:t>
            </a:r>
            <a:r>
              <a:rPr lang="en-US" sz="2000" b="1" baseline="-25000" dirty="0" err="1" smtClean="0">
                <a:latin typeface="Calibri"/>
                <a:cs typeface="Calibri"/>
              </a:rPr>
              <a:t>n</a:t>
            </a:r>
            <a:r>
              <a:rPr lang="en-US" sz="2000" b="1" dirty="0" smtClean="0">
                <a:latin typeface="Calibri"/>
                <a:cs typeface="Calibri"/>
              </a:rPr>
              <a:t> or </a:t>
            </a:r>
            <a:r>
              <a:rPr lang="en-US" sz="2000" b="1" dirty="0" err="1" smtClean="0">
                <a:latin typeface="Calibri"/>
                <a:cs typeface="Calibri"/>
              </a:rPr>
              <a:t>n</a:t>
            </a:r>
            <a:r>
              <a:rPr lang="en-US" sz="2000" b="1" baseline="-25000" dirty="0" err="1" smtClean="0">
                <a:latin typeface="Calibri"/>
                <a:cs typeface="Calibri"/>
              </a:rPr>
              <a:t>qp</a:t>
            </a:r>
            <a:endParaRPr lang="en-US" sz="2000" b="1" baseline="-25000" dirty="0" smtClean="0">
              <a:latin typeface="Calibri"/>
              <a:cs typeface="Calibri"/>
            </a:endParaRPr>
          </a:p>
          <a:p>
            <a:endParaRPr lang="en-US" sz="2000" b="1" baseline="-25000" dirty="0">
              <a:latin typeface="Calibri"/>
              <a:cs typeface="Calibri"/>
            </a:endParaRPr>
          </a:p>
          <a:p>
            <a:r>
              <a:rPr lang="en-US" sz="2800" b="1" baseline="-25000" dirty="0" smtClean="0">
                <a:latin typeface="Calibri"/>
                <a:cs typeface="Calibri"/>
              </a:rPr>
              <a:t>The populations can be described to first order by - </a:t>
            </a:r>
            <a:endParaRPr lang="en-US" sz="2800" b="1" baseline="-25000" dirty="0">
              <a:latin typeface="Calibri"/>
              <a:cs typeface="Calibri"/>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698623243"/>
              </p:ext>
            </p:extLst>
          </p:nvPr>
        </p:nvGraphicFramePr>
        <p:xfrm>
          <a:off x="1876849" y="2415360"/>
          <a:ext cx="9972251" cy="906568"/>
        </p:xfrm>
        <a:graphic>
          <a:graphicData uri="http://schemas.openxmlformats.org/presentationml/2006/ole">
            <mc:AlternateContent xmlns:mc="http://schemas.openxmlformats.org/markup-compatibility/2006">
              <mc:Choice xmlns:v="urn:schemas-microsoft-com:vml" Requires="v">
                <p:oleObj spid="_x0000_s40097" name="Document" r:id="rId3" imgW="5727700" imgH="520700" progId="Word.Document.12">
                  <p:embed/>
                </p:oleObj>
              </mc:Choice>
              <mc:Fallback>
                <p:oleObj name="Document" r:id="rId3" imgW="5727700" imgH="520700" progId="Word.Document.12">
                  <p:embed/>
                  <p:pic>
                    <p:nvPicPr>
                      <p:cNvPr id="0" name=""/>
                      <p:cNvPicPr/>
                      <p:nvPr/>
                    </p:nvPicPr>
                    <p:blipFill>
                      <a:blip r:embed="rId4"/>
                      <a:stretch>
                        <a:fillRect/>
                      </a:stretch>
                    </p:blipFill>
                    <p:spPr>
                      <a:xfrm>
                        <a:off x="1876849" y="2415360"/>
                        <a:ext cx="9972251" cy="906568"/>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371823638"/>
              </p:ext>
            </p:extLst>
          </p:nvPr>
        </p:nvGraphicFramePr>
        <p:xfrm>
          <a:off x="-1585158" y="3291485"/>
          <a:ext cx="14524611" cy="837339"/>
        </p:xfrm>
        <a:graphic>
          <a:graphicData uri="http://schemas.openxmlformats.org/presentationml/2006/ole">
            <mc:AlternateContent xmlns:mc="http://schemas.openxmlformats.org/markup-compatibility/2006">
              <mc:Choice xmlns:v="urn:schemas-microsoft-com:vml" Requires="v">
                <p:oleObj spid="_x0000_s40098" name="Document" r:id="rId5" imgW="5727700" imgH="330200" progId="Word.Document.12">
                  <p:embed/>
                </p:oleObj>
              </mc:Choice>
              <mc:Fallback>
                <p:oleObj name="Document" r:id="rId5" imgW="5727700" imgH="330200" progId="Word.Document.12">
                  <p:embed/>
                  <p:pic>
                    <p:nvPicPr>
                      <p:cNvPr id="0" name=""/>
                      <p:cNvPicPr/>
                      <p:nvPr/>
                    </p:nvPicPr>
                    <p:blipFill>
                      <a:blip r:embed="rId6"/>
                      <a:stretch>
                        <a:fillRect/>
                      </a:stretch>
                    </p:blipFill>
                    <p:spPr>
                      <a:xfrm>
                        <a:off x="-1585158" y="3291485"/>
                        <a:ext cx="14524611" cy="837339"/>
                      </a:xfrm>
                      <a:prstGeom prst="rect">
                        <a:avLst/>
                      </a:prstGeom>
                    </p:spPr>
                  </p:pic>
                </p:oleObj>
              </mc:Fallback>
            </mc:AlternateContent>
          </a:graphicData>
        </a:graphic>
      </p:graphicFrame>
      <p:pic>
        <p:nvPicPr>
          <p:cNvPr id="7" name="Picture 6" descr="GC_electron_pop.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8041" y="3209774"/>
            <a:ext cx="3553759" cy="3081807"/>
          </a:xfrm>
          <a:prstGeom prst="rect">
            <a:avLst/>
          </a:prstGeom>
        </p:spPr>
      </p:pic>
      <p:sp>
        <p:nvSpPr>
          <p:cNvPr id="8" name="TextBox 7"/>
          <p:cNvSpPr txBox="1"/>
          <p:nvPr/>
        </p:nvSpPr>
        <p:spPr>
          <a:xfrm>
            <a:off x="4075147" y="4274323"/>
            <a:ext cx="4414804" cy="1631216"/>
          </a:xfrm>
          <a:prstGeom prst="rect">
            <a:avLst/>
          </a:prstGeom>
          <a:noFill/>
        </p:spPr>
        <p:txBody>
          <a:bodyPr wrap="square" rtlCol="0">
            <a:spAutoFit/>
          </a:bodyPr>
          <a:lstStyle/>
          <a:p>
            <a:r>
              <a:rPr lang="en-US" sz="2000" dirty="0" err="1">
                <a:latin typeface="Calibri"/>
                <a:cs typeface="Calibri"/>
              </a:rPr>
              <a:t>n</a:t>
            </a:r>
            <a:r>
              <a:rPr lang="en-US" sz="2000" baseline="-25000" dirty="0" err="1" smtClean="0">
                <a:latin typeface="Calibri"/>
                <a:cs typeface="Calibri"/>
              </a:rPr>
              <a:t>n</a:t>
            </a:r>
            <a:r>
              <a:rPr lang="en-US" sz="2000" dirty="0" smtClean="0">
                <a:latin typeface="Calibri"/>
                <a:cs typeface="Calibri"/>
              </a:rPr>
              <a:t> Behave as normal state electrons.</a:t>
            </a:r>
          </a:p>
          <a:p>
            <a:endParaRPr lang="en-US" sz="2000" dirty="0">
              <a:latin typeface="Calibri"/>
              <a:cs typeface="Calibri"/>
            </a:endParaRPr>
          </a:p>
          <a:p>
            <a:r>
              <a:rPr lang="en-US" sz="2000" dirty="0">
                <a:latin typeface="Calibri"/>
                <a:cs typeface="Calibri"/>
              </a:rPr>
              <a:t>n</a:t>
            </a:r>
            <a:r>
              <a:rPr lang="en-US" sz="2000" baseline="-25000" dirty="0" smtClean="0">
                <a:latin typeface="Calibri"/>
                <a:cs typeface="Calibri"/>
              </a:rPr>
              <a:t>s</a:t>
            </a:r>
            <a:r>
              <a:rPr lang="en-US" sz="2000" dirty="0" smtClean="0">
                <a:latin typeface="Calibri"/>
                <a:cs typeface="Calibri"/>
              </a:rPr>
              <a:t> Are paired electrons bound by and Energy 2Δ</a:t>
            </a:r>
            <a:r>
              <a:rPr lang="en-US" sz="2000" b="1" dirty="0" smtClean="0">
                <a:solidFill>
                  <a:srgbClr val="FF0000"/>
                </a:solidFill>
                <a:latin typeface="Calibri"/>
                <a:cs typeface="Calibri"/>
              </a:rPr>
              <a:t>. These paired electrons are immune from scattering and hence loss</a:t>
            </a:r>
            <a:endParaRPr lang="en-US" sz="2000" b="1" dirty="0">
              <a:solidFill>
                <a:srgbClr val="FF0000"/>
              </a:solidFill>
              <a:latin typeface="Calibri"/>
              <a:cs typeface="Calibri"/>
            </a:endParaRPr>
          </a:p>
        </p:txBody>
      </p:sp>
      <p:sp>
        <p:nvSpPr>
          <p:cNvPr id="3" name="Slide Number Placeholder 2"/>
          <p:cNvSpPr>
            <a:spLocks noGrp="1"/>
          </p:cNvSpPr>
          <p:nvPr>
            <p:ph type="sldNum" sz="quarter" idx="12"/>
          </p:nvPr>
        </p:nvSpPr>
        <p:spPr/>
        <p:txBody>
          <a:bodyPr/>
          <a:lstStyle/>
          <a:p>
            <a:fld id="{7F5CE407-6216-4202-80E4-A30DC2F709B2}" type="slidenum">
              <a:rPr lang="en-US" smtClean="0"/>
              <a:t>7</a:t>
            </a:fld>
            <a:endParaRPr lang="en-US"/>
          </a:p>
        </p:txBody>
      </p:sp>
    </p:spTree>
    <p:extLst>
      <p:ext uri="{BB962C8B-B14F-4D97-AF65-F5344CB8AC3E}">
        <p14:creationId xmlns:p14="http://schemas.microsoft.com/office/powerpoint/2010/main" val="394059524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p:cNvGraphicFramePr>
            <a:graphicFrameLocks noChangeAspect="1"/>
          </p:cNvGraphicFramePr>
          <p:nvPr>
            <p:extLst>
              <p:ext uri="{D42A27DB-BD31-4B8C-83A1-F6EECF244321}">
                <p14:modId xmlns:p14="http://schemas.microsoft.com/office/powerpoint/2010/main" val="2971901769"/>
              </p:ext>
            </p:extLst>
          </p:nvPr>
        </p:nvGraphicFramePr>
        <p:xfrm>
          <a:off x="686526" y="5394438"/>
          <a:ext cx="13609638" cy="1146175"/>
        </p:xfrm>
        <a:graphic>
          <a:graphicData uri="http://schemas.openxmlformats.org/presentationml/2006/ole">
            <mc:AlternateContent xmlns:mc="http://schemas.openxmlformats.org/markup-compatibility/2006">
              <mc:Choice xmlns:v="urn:schemas-microsoft-com:vml" Requires="v">
                <p:oleObj spid="_x0000_s41287" name="Document" r:id="rId3" imgW="5727700" imgH="482600" progId="Word.Document.12">
                  <p:embed/>
                </p:oleObj>
              </mc:Choice>
              <mc:Fallback>
                <p:oleObj name="Document" r:id="rId3" imgW="5727700" imgH="482600" progId="Word.Document.12">
                  <p:embed/>
                  <p:pic>
                    <p:nvPicPr>
                      <p:cNvPr id="0" name=""/>
                      <p:cNvPicPr/>
                      <p:nvPr/>
                    </p:nvPicPr>
                    <p:blipFill>
                      <a:blip r:embed="rId4"/>
                      <a:stretch>
                        <a:fillRect/>
                      </a:stretch>
                    </p:blipFill>
                    <p:spPr>
                      <a:xfrm>
                        <a:off x="686526" y="5394438"/>
                        <a:ext cx="13609638" cy="1146175"/>
                      </a:xfrm>
                      <a:prstGeom prst="rect">
                        <a:avLst/>
                      </a:prstGeom>
                    </p:spPr>
                  </p:pic>
                </p:oleObj>
              </mc:Fallback>
            </mc:AlternateContent>
          </a:graphicData>
        </a:graphic>
      </p:graphicFrame>
      <p:sp>
        <p:nvSpPr>
          <p:cNvPr id="2" name="Title 1"/>
          <p:cNvSpPr>
            <a:spLocks noGrp="1"/>
          </p:cNvSpPr>
          <p:nvPr>
            <p:ph type="title"/>
          </p:nvPr>
        </p:nvSpPr>
        <p:spPr>
          <a:xfrm>
            <a:off x="750026" y="100852"/>
            <a:ext cx="8443595" cy="540124"/>
          </a:xfrm>
        </p:spPr>
        <p:txBody>
          <a:bodyPr/>
          <a:lstStyle/>
          <a:p>
            <a:r>
              <a:rPr lang="en-US" sz="3200" dirty="0" smtClean="0">
                <a:latin typeface="Calibri"/>
                <a:cs typeface="Calibri"/>
              </a:rPr>
              <a:t>The conductivity of normal metals (</a:t>
            </a:r>
            <a:r>
              <a:rPr lang="en-US" sz="3200" dirty="0" err="1" smtClean="0">
                <a:latin typeface="Calibri"/>
                <a:cs typeface="Calibri"/>
              </a:rPr>
              <a:t>Drude</a:t>
            </a:r>
            <a:r>
              <a:rPr lang="en-US" sz="3200" dirty="0" smtClean="0">
                <a:latin typeface="Calibri"/>
                <a:cs typeface="Calibri"/>
              </a:rPr>
              <a:t> model) </a:t>
            </a:r>
            <a:endParaRPr lang="en-US" sz="3200" dirty="0">
              <a:latin typeface="Calibri"/>
              <a:cs typeface="Calibri"/>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472177775"/>
              </p:ext>
            </p:extLst>
          </p:nvPr>
        </p:nvGraphicFramePr>
        <p:xfrm>
          <a:off x="-1720912" y="1152918"/>
          <a:ext cx="6775512" cy="1069582"/>
        </p:xfrm>
        <a:graphic>
          <a:graphicData uri="http://schemas.openxmlformats.org/presentationml/2006/ole">
            <mc:AlternateContent xmlns:mc="http://schemas.openxmlformats.org/markup-compatibility/2006">
              <mc:Choice xmlns:v="urn:schemas-microsoft-com:vml" Requires="v">
                <p:oleObj spid="_x0000_s41288" name="Document" r:id="rId5" imgW="5727700" imgH="685800" progId="Word.Document.12">
                  <p:embed/>
                </p:oleObj>
              </mc:Choice>
              <mc:Fallback>
                <p:oleObj name="Document" r:id="rId5" imgW="5727700" imgH="685800" progId="Word.Document.12">
                  <p:embed/>
                  <p:pic>
                    <p:nvPicPr>
                      <p:cNvPr id="0" name=""/>
                      <p:cNvPicPr/>
                      <p:nvPr/>
                    </p:nvPicPr>
                    <p:blipFill>
                      <a:blip r:embed="rId6"/>
                      <a:stretch>
                        <a:fillRect/>
                      </a:stretch>
                    </p:blipFill>
                    <p:spPr>
                      <a:xfrm>
                        <a:off x="-1720912" y="1152918"/>
                        <a:ext cx="6775512" cy="1069582"/>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601295018"/>
              </p:ext>
            </p:extLst>
          </p:nvPr>
        </p:nvGraphicFramePr>
        <p:xfrm>
          <a:off x="-3971881" y="2531704"/>
          <a:ext cx="13609827" cy="1237257"/>
        </p:xfrm>
        <a:graphic>
          <a:graphicData uri="http://schemas.openxmlformats.org/presentationml/2006/ole">
            <mc:AlternateContent xmlns:mc="http://schemas.openxmlformats.org/markup-compatibility/2006">
              <mc:Choice xmlns:v="urn:schemas-microsoft-com:vml" Requires="v">
                <p:oleObj spid="_x0000_s41289" name="Document" r:id="rId7" imgW="5727700" imgH="520700" progId="Word.Document.12">
                  <p:embed/>
                </p:oleObj>
              </mc:Choice>
              <mc:Fallback>
                <p:oleObj name="Document" r:id="rId7" imgW="5727700" imgH="520700" progId="Word.Document.12">
                  <p:embed/>
                  <p:pic>
                    <p:nvPicPr>
                      <p:cNvPr id="0" name=""/>
                      <p:cNvPicPr/>
                      <p:nvPr/>
                    </p:nvPicPr>
                    <p:blipFill>
                      <a:blip r:embed="rId8"/>
                      <a:stretch>
                        <a:fillRect/>
                      </a:stretch>
                    </p:blipFill>
                    <p:spPr>
                      <a:xfrm>
                        <a:off x="-3971881" y="2531704"/>
                        <a:ext cx="13609827" cy="1237257"/>
                      </a:xfrm>
                      <a:prstGeom prst="rect">
                        <a:avLst/>
                      </a:prstGeom>
                    </p:spPr>
                  </p:pic>
                </p:oleObj>
              </mc:Fallback>
            </mc:AlternateContent>
          </a:graphicData>
        </a:graphic>
      </p:graphicFrame>
      <p:sp>
        <p:nvSpPr>
          <p:cNvPr id="3" name="TextBox 2"/>
          <p:cNvSpPr txBox="1"/>
          <p:nvPr/>
        </p:nvSpPr>
        <p:spPr>
          <a:xfrm>
            <a:off x="218486" y="4455297"/>
            <a:ext cx="8534627" cy="707886"/>
          </a:xfrm>
          <a:prstGeom prst="rect">
            <a:avLst/>
          </a:prstGeom>
          <a:noFill/>
        </p:spPr>
        <p:txBody>
          <a:bodyPr wrap="square" rtlCol="0">
            <a:spAutoFit/>
          </a:bodyPr>
          <a:lstStyle/>
          <a:p>
            <a:r>
              <a:rPr lang="en-US" sz="2000" dirty="0" err="1" smtClean="0">
                <a:latin typeface="Calibri"/>
                <a:cs typeface="Calibri"/>
              </a:rPr>
              <a:t>τ</a:t>
            </a:r>
            <a:r>
              <a:rPr lang="en-US" sz="2000" dirty="0" smtClean="0">
                <a:latin typeface="Calibri"/>
                <a:cs typeface="Calibri"/>
              </a:rPr>
              <a:t> is typically of order 10</a:t>
            </a:r>
            <a:r>
              <a:rPr lang="en-US" sz="2000" baseline="30000" dirty="0" smtClean="0">
                <a:latin typeface="Calibri"/>
                <a:cs typeface="Calibri"/>
              </a:rPr>
              <a:t>-14 </a:t>
            </a:r>
            <a:r>
              <a:rPr lang="en-US" sz="2000" dirty="0" smtClean="0">
                <a:latin typeface="Calibri"/>
                <a:cs typeface="Calibri"/>
              </a:rPr>
              <a:t>s and at practical frequencies, say f=5GHz (</a:t>
            </a:r>
            <a:r>
              <a:rPr lang="en-US" sz="2000" dirty="0" err="1" smtClean="0">
                <a:latin typeface="Calibri"/>
                <a:cs typeface="Calibri"/>
              </a:rPr>
              <a:t>ω</a:t>
            </a:r>
            <a:r>
              <a:rPr lang="en-US" sz="2000" dirty="0" smtClean="0">
                <a:latin typeface="Calibri"/>
                <a:cs typeface="Calibri"/>
              </a:rPr>
              <a:t>=3x10</a:t>
            </a:r>
            <a:r>
              <a:rPr lang="en-US" sz="2000" baseline="30000" dirty="0" smtClean="0">
                <a:latin typeface="Calibri"/>
                <a:cs typeface="Calibri"/>
              </a:rPr>
              <a:t>10</a:t>
            </a:r>
            <a:r>
              <a:rPr lang="en-US" sz="2000" dirty="0" smtClean="0">
                <a:latin typeface="Calibri"/>
                <a:cs typeface="Calibri"/>
              </a:rPr>
              <a:t>)  leaving ω</a:t>
            </a:r>
            <a:r>
              <a:rPr lang="en-US" sz="2000" baseline="30000" dirty="0" smtClean="0">
                <a:latin typeface="Calibri"/>
                <a:cs typeface="Calibri"/>
              </a:rPr>
              <a:t>2</a:t>
            </a:r>
            <a:r>
              <a:rPr lang="en-US" sz="2000" dirty="0" smtClean="0">
                <a:latin typeface="Calibri"/>
                <a:cs typeface="Calibri"/>
              </a:rPr>
              <a:t>τ</a:t>
            </a:r>
            <a:r>
              <a:rPr lang="en-US" sz="2000" baseline="30000" dirty="0" smtClean="0">
                <a:latin typeface="Calibri"/>
                <a:cs typeface="Calibri"/>
              </a:rPr>
              <a:t>2</a:t>
            </a:r>
            <a:r>
              <a:rPr lang="en-US" sz="2000" dirty="0" smtClean="0">
                <a:latin typeface="Calibri"/>
                <a:cs typeface="Calibri"/>
              </a:rPr>
              <a:t> &lt;&lt; 1 and the imaginary term negligible</a:t>
            </a:r>
            <a:r>
              <a:rPr lang="en-US" dirty="0" smtClean="0">
                <a:latin typeface="Calibri"/>
                <a:cs typeface="Calibri"/>
              </a:rPr>
              <a:t>. </a:t>
            </a:r>
            <a:endParaRPr lang="en-US" dirty="0">
              <a:latin typeface="Calibri"/>
              <a:cs typeface="Calibri"/>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3629185699"/>
              </p:ext>
            </p:extLst>
          </p:nvPr>
        </p:nvGraphicFramePr>
        <p:xfrm>
          <a:off x="-3835327" y="5510634"/>
          <a:ext cx="13609827" cy="1237257"/>
        </p:xfrm>
        <a:graphic>
          <a:graphicData uri="http://schemas.openxmlformats.org/presentationml/2006/ole">
            <mc:AlternateContent xmlns:mc="http://schemas.openxmlformats.org/markup-compatibility/2006">
              <mc:Choice xmlns:v="urn:schemas-microsoft-com:vml" Requires="v">
                <p:oleObj spid="_x0000_s41290" name="Document" r:id="rId9" imgW="5727700" imgH="520700" progId="Word.Document.12">
                  <p:embed/>
                </p:oleObj>
              </mc:Choice>
              <mc:Fallback>
                <p:oleObj name="Document" r:id="rId9" imgW="5727700" imgH="520700" progId="Word.Document.12">
                  <p:embed/>
                  <p:pic>
                    <p:nvPicPr>
                      <p:cNvPr id="0" name=""/>
                      <p:cNvPicPr/>
                      <p:nvPr/>
                    </p:nvPicPr>
                    <p:blipFill>
                      <a:blip r:embed="rId8"/>
                      <a:stretch>
                        <a:fillRect/>
                      </a:stretch>
                    </p:blipFill>
                    <p:spPr>
                      <a:xfrm>
                        <a:off x="-3835327" y="5510634"/>
                        <a:ext cx="13609827" cy="1237257"/>
                      </a:xfrm>
                      <a:prstGeom prst="rect">
                        <a:avLst/>
                      </a:prstGeom>
                    </p:spPr>
                  </p:pic>
                </p:oleObj>
              </mc:Fallback>
            </mc:AlternateContent>
          </a:graphicData>
        </a:graphic>
      </p:graphicFrame>
      <p:sp>
        <p:nvSpPr>
          <p:cNvPr id="7" name="Oval 6"/>
          <p:cNvSpPr/>
          <p:nvPr/>
        </p:nvSpPr>
        <p:spPr>
          <a:xfrm>
            <a:off x="2021000" y="5923085"/>
            <a:ext cx="969533" cy="484738"/>
          </a:xfrm>
          <a:prstGeom prst="ellipse">
            <a:avLst/>
          </a:prstGeom>
          <a:no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V="1">
            <a:off x="2021000" y="5945766"/>
            <a:ext cx="969533" cy="484738"/>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4485800" y="5945766"/>
            <a:ext cx="969533" cy="484738"/>
          </a:xfrm>
          <a:prstGeom prst="ellipse">
            <a:avLst/>
          </a:prstGeom>
          <a:no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p:nvPr/>
        </p:nvCxnSpPr>
        <p:spPr>
          <a:xfrm flipV="1">
            <a:off x="3754141" y="5548734"/>
            <a:ext cx="1624992" cy="84612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13" name="Right Arrow 12"/>
          <p:cNvSpPr/>
          <p:nvPr/>
        </p:nvSpPr>
        <p:spPr>
          <a:xfrm>
            <a:off x="5844513" y="5752405"/>
            <a:ext cx="614493" cy="242967"/>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5975947" y="3591147"/>
            <a:ext cx="2012353" cy="646331"/>
          </a:xfrm>
          <a:prstGeom prst="rect">
            <a:avLst/>
          </a:prstGeom>
          <a:noFill/>
          <a:ln w="28575" cmpd="sng">
            <a:solidFill>
              <a:schemeClr val="tx1"/>
            </a:solidFill>
          </a:ln>
        </p:spPr>
        <p:txBody>
          <a:bodyPr wrap="square" rtlCol="0">
            <a:spAutoFit/>
          </a:bodyPr>
          <a:lstStyle/>
          <a:p>
            <a:r>
              <a:rPr lang="en-US" i="1" dirty="0" smtClean="0"/>
              <a:t>m =  9.1x10</a:t>
            </a:r>
            <a:r>
              <a:rPr lang="en-US" i="1" baseline="30000" dirty="0" smtClean="0"/>
              <a:t>-31</a:t>
            </a:r>
          </a:p>
          <a:p>
            <a:r>
              <a:rPr lang="en-US" i="1" dirty="0" err="1" smtClean="0"/>
              <a:t>n</a:t>
            </a:r>
            <a:r>
              <a:rPr lang="en-US" i="1" baseline="-25000" dirty="0" err="1" smtClean="0"/>
              <a:t>n</a:t>
            </a:r>
            <a:r>
              <a:rPr lang="en-US" i="1" dirty="0" smtClean="0"/>
              <a:t> ≈ 10</a:t>
            </a:r>
            <a:r>
              <a:rPr lang="en-US" i="1" baseline="30000" dirty="0" smtClean="0"/>
              <a:t>29</a:t>
            </a:r>
            <a:endParaRPr lang="en-US" i="1" baseline="30000" dirty="0"/>
          </a:p>
        </p:txBody>
      </p:sp>
      <p:pic>
        <p:nvPicPr>
          <p:cNvPr id="28" name="Picture 27"/>
          <p:cNvPicPr>
            <a:picLocks noChangeAspect="1"/>
          </p:cNvPicPr>
          <p:nvPr/>
        </p:nvPicPr>
        <p:blipFill>
          <a:blip r:embed="rId10"/>
          <a:stretch>
            <a:fillRect/>
          </a:stretch>
        </p:blipFill>
        <p:spPr>
          <a:xfrm>
            <a:off x="5888241" y="1338146"/>
            <a:ext cx="2864872" cy="2090854"/>
          </a:xfrm>
          <a:prstGeom prst="rect">
            <a:avLst/>
          </a:prstGeom>
        </p:spPr>
      </p:pic>
      <p:sp>
        <p:nvSpPr>
          <p:cNvPr id="6" name="Slide Number Placeholder 5"/>
          <p:cNvSpPr>
            <a:spLocks noGrp="1"/>
          </p:cNvSpPr>
          <p:nvPr>
            <p:ph type="sldNum" sz="quarter" idx="12"/>
          </p:nvPr>
        </p:nvSpPr>
        <p:spPr/>
        <p:txBody>
          <a:bodyPr/>
          <a:lstStyle/>
          <a:p>
            <a:fld id="{7F5CE407-6216-4202-80E4-A30DC2F709B2}" type="slidenum">
              <a:rPr lang="en-US" smtClean="0"/>
              <a:t>8</a:t>
            </a:fld>
            <a:endParaRPr lang="en-US" dirty="0"/>
          </a:p>
        </p:txBody>
      </p:sp>
      <p:cxnSp>
        <p:nvCxnSpPr>
          <p:cNvPr id="19" name="Straight Connector 18"/>
          <p:cNvCxnSpPr/>
          <p:nvPr/>
        </p:nvCxnSpPr>
        <p:spPr>
          <a:xfrm flipH="1" flipV="1">
            <a:off x="3873500" y="5548734"/>
            <a:ext cx="1581833" cy="88177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639739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275" y="107577"/>
            <a:ext cx="8042276" cy="540684"/>
          </a:xfrm>
        </p:spPr>
        <p:txBody>
          <a:bodyPr/>
          <a:lstStyle/>
          <a:p>
            <a:r>
              <a:rPr lang="en-US" sz="3600" dirty="0" smtClean="0">
                <a:latin typeface="Calibri"/>
                <a:cs typeface="Calibri"/>
              </a:rPr>
              <a:t>Conductivity of non-scattering electrons</a:t>
            </a:r>
            <a:endParaRPr lang="en-US" sz="3600" dirty="0">
              <a:latin typeface="Calibri"/>
              <a:cs typeface="Calibri"/>
            </a:endParaRPr>
          </a:p>
        </p:txBody>
      </p:sp>
      <p:sp>
        <p:nvSpPr>
          <p:cNvPr id="4" name="TextBox 3"/>
          <p:cNvSpPr txBox="1"/>
          <p:nvPr/>
        </p:nvSpPr>
        <p:spPr>
          <a:xfrm>
            <a:off x="177800" y="1071614"/>
            <a:ext cx="8966199" cy="1600438"/>
          </a:xfrm>
          <a:prstGeom prst="rect">
            <a:avLst/>
          </a:prstGeom>
          <a:noFill/>
        </p:spPr>
        <p:txBody>
          <a:bodyPr wrap="square" rtlCol="0">
            <a:spAutoFit/>
          </a:bodyPr>
          <a:lstStyle/>
          <a:p>
            <a:r>
              <a:rPr lang="en-US" sz="2000" dirty="0" smtClean="0">
                <a:latin typeface="Calibri"/>
                <a:cs typeface="Calibri"/>
              </a:rPr>
              <a:t>The phenomena of superconductivity arises from the non-scattering properties of the superconducting electron population n</a:t>
            </a:r>
            <a:r>
              <a:rPr lang="en-US" sz="2000" baseline="-25000" dirty="0" smtClean="0">
                <a:latin typeface="Calibri"/>
                <a:cs typeface="Calibri"/>
              </a:rPr>
              <a:t>s</a:t>
            </a:r>
            <a:r>
              <a:rPr lang="en-US" sz="2000" dirty="0" smtClean="0">
                <a:latin typeface="Calibri"/>
                <a:cs typeface="Calibri"/>
              </a:rPr>
              <a:t>.</a:t>
            </a:r>
          </a:p>
          <a:p>
            <a:endParaRPr lang="en-US" dirty="0">
              <a:latin typeface="Calibri"/>
              <a:cs typeface="Calibri"/>
            </a:endParaRPr>
          </a:p>
          <a:p>
            <a:r>
              <a:rPr lang="en-US" sz="2000" dirty="0" smtClean="0">
                <a:latin typeface="Calibri"/>
                <a:cs typeface="Calibri"/>
              </a:rPr>
              <a:t>Consider the </a:t>
            </a:r>
            <a:r>
              <a:rPr lang="en-US" sz="2000" dirty="0" err="1" smtClean="0">
                <a:latin typeface="Calibri"/>
                <a:cs typeface="Calibri"/>
              </a:rPr>
              <a:t>Drude</a:t>
            </a:r>
            <a:r>
              <a:rPr lang="en-US" sz="2000" dirty="0" smtClean="0">
                <a:latin typeface="Calibri"/>
                <a:cs typeface="Calibri"/>
              </a:rPr>
              <a:t> model where </a:t>
            </a:r>
            <a:r>
              <a:rPr lang="en-US" sz="2000" dirty="0" err="1" smtClean="0">
                <a:latin typeface="Calibri"/>
                <a:cs typeface="Calibri"/>
              </a:rPr>
              <a:t>τ</a:t>
            </a:r>
            <a:r>
              <a:rPr lang="en-US" sz="2000" dirty="0" smtClean="0">
                <a:latin typeface="Calibri"/>
                <a:ea typeface="Wingdings"/>
                <a:cs typeface="Calibri"/>
                <a:sym typeface="Wingdings"/>
              </a:rPr>
              <a:t>  ∞ to denote a non-scattering electron population n</a:t>
            </a:r>
            <a:r>
              <a:rPr lang="en-US" sz="2000" baseline="-25000" dirty="0" smtClean="0">
                <a:latin typeface="Calibri"/>
                <a:ea typeface="Wingdings"/>
                <a:cs typeface="Calibri"/>
                <a:sym typeface="Wingdings"/>
              </a:rPr>
              <a:t>s</a:t>
            </a:r>
            <a:r>
              <a:rPr lang="en-US" sz="2000" dirty="0" smtClean="0">
                <a:latin typeface="Calibri"/>
                <a:ea typeface="Wingdings"/>
                <a:cs typeface="Calibri"/>
                <a:sym typeface="Wingdings"/>
              </a:rPr>
              <a:t>.</a:t>
            </a:r>
            <a:endParaRPr lang="en-US" sz="2000" dirty="0">
              <a:latin typeface="Calibri"/>
              <a:cs typeface="Calibri"/>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4245779089"/>
              </p:ext>
            </p:extLst>
          </p:nvPr>
        </p:nvGraphicFramePr>
        <p:xfrm>
          <a:off x="-3508317" y="4153559"/>
          <a:ext cx="10491087" cy="1092669"/>
        </p:xfrm>
        <a:graphic>
          <a:graphicData uri="http://schemas.openxmlformats.org/presentationml/2006/ole">
            <mc:AlternateContent xmlns:mc="http://schemas.openxmlformats.org/markup-compatibility/2006">
              <mc:Choice xmlns:v="urn:schemas-microsoft-com:vml" Requires="v">
                <p:oleObj spid="_x0000_s42303" name="Document" r:id="rId3" imgW="5727700" imgH="596900" progId="Word.Document.12">
                  <p:embed/>
                </p:oleObj>
              </mc:Choice>
              <mc:Fallback>
                <p:oleObj name="Document" r:id="rId3" imgW="5727700" imgH="596900" progId="Word.Document.12">
                  <p:embed/>
                  <p:pic>
                    <p:nvPicPr>
                      <p:cNvPr id="0" name=""/>
                      <p:cNvPicPr/>
                      <p:nvPr/>
                    </p:nvPicPr>
                    <p:blipFill>
                      <a:blip r:embed="rId4"/>
                      <a:stretch>
                        <a:fillRect/>
                      </a:stretch>
                    </p:blipFill>
                    <p:spPr>
                      <a:xfrm>
                        <a:off x="-3508317" y="4153559"/>
                        <a:ext cx="10491087" cy="1092669"/>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490394783"/>
              </p:ext>
            </p:extLst>
          </p:nvPr>
        </p:nvGraphicFramePr>
        <p:xfrm>
          <a:off x="-2440286" y="2710889"/>
          <a:ext cx="13609827" cy="1237257"/>
        </p:xfrm>
        <a:graphic>
          <a:graphicData uri="http://schemas.openxmlformats.org/presentationml/2006/ole">
            <mc:AlternateContent xmlns:mc="http://schemas.openxmlformats.org/markup-compatibility/2006">
              <mc:Choice xmlns:v="urn:schemas-microsoft-com:vml" Requires="v">
                <p:oleObj spid="_x0000_s42304" name="Document" r:id="rId5" imgW="5727700" imgH="520700" progId="Word.Document.12">
                  <p:embed/>
                </p:oleObj>
              </mc:Choice>
              <mc:Fallback>
                <p:oleObj name="Document" r:id="rId5" imgW="5727700" imgH="520700" progId="Word.Document.12">
                  <p:embed/>
                  <p:pic>
                    <p:nvPicPr>
                      <p:cNvPr id="0" name=""/>
                      <p:cNvPicPr/>
                      <p:nvPr/>
                    </p:nvPicPr>
                    <p:blipFill>
                      <a:blip r:embed="rId6"/>
                      <a:stretch>
                        <a:fillRect/>
                      </a:stretch>
                    </p:blipFill>
                    <p:spPr>
                      <a:xfrm>
                        <a:off x="-2440286" y="2710889"/>
                        <a:ext cx="13609827" cy="1237257"/>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693579008"/>
              </p:ext>
            </p:extLst>
          </p:nvPr>
        </p:nvGraphicFramePr>
        <p:xfrm>
          <a:off x="1051466" y="4172161"/>
          <a:ext cx="11117101" cy="1183939"/>
        </p:xfrm>
        <a:graphic>
          <a:graphicData uri="http://schemas.openxmlformats.org/presentationml/2006/ole">
            <mc:AlternateContent xmlns:mc="http://schemas.openxmlformats.org/markup-compatibility/2006">
              <mc:Choice xmlns:v="urn:schemas-microsoft-com:vml" Requires="v">
                <p:oleObj spid="_x0000_s42305" name="Document" r:id="rId7" imgW="5727700" imgH="609600" progId="Word.Document.12">
                  <p:embed/>
                </p:oleObj>
              </mc:Choice>
              <mc:Fallback>
                <p:oleObj name="Document" r:id="rId7" imgW="5727700" imgH="609600" progId="Word.Document.12">
                  <p:embed/>
                  <p:pic>
                    <p:nvPicPr>
                      <p:cNvPr id="0" name=""/>
                      <p:cNvPicPr/>
                      <p:nvPr/>
                    </p:nvPicPr>
                    <p:blipFill>
                      <a:blip r:embed="rId8"/>
                      <a:stretch>
                        <a:fillRect/>
                      </a:stretch>
                    </p:blipFill>
                    <p:spPr>
                      <a:xfrm>
                        <a:off x="1051466" y="4172161"/>
                        <a:ext cx="11117101" cy="1183939"/>
                      </a:xfrm>
                      <a:prstGeom prst="rect">
                        <a:avLst/>
                      </a:prstGeom>
                    </p:spPr>
                  </p:pic>
                </p:oleObj>
              </mc:Fallback>
            </mc:AlternateContent>
          </a:graphicData>
        </a:graphic>
      </p:graphicFrame>
      <p:cxnSp>
        <p:nvCxnSpPr>
          <p:cNvPr id="9" name="Straight Arrow Connector 8"/>
          <p:cNvCxnSpPr/>
          <p:nvPr/>
        </p:nvCxnSpPr>
        <p:spPr>
          <a:xfrm>
            <a:off x="6158587" y="3584320"/>
            <a:ext cx="669115" cy="492604"/>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2417007" y="3628868"/>
            <a:ext cx="955878" cy="511556"/>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13" name="Object 12"/>
          <p:cNvGraphicFramePr>
            <a:graphicFrameLocks noChangeAspect="1"/>
          </p:cNvGraphicFramePr>
          <p:nvPr>
            <p:extLst>
              <p:ext uri="{D42A27DB-BD31-4B8C-83A1-F6EECF244321}">
                <p14:modId xmlns:p14="http://schemas.microsoft.com/office/powerpoint/2010/main" val="1285838415"/>
              </p:ext>
            </p:extLst>
          </p:nvPr>
        </p:nvGraphicFramePr>
        <p:xfrm>
          <a:off x="-4501233" y="5179320"/>
          <a:ext cx="17297949" cy="1457477"/>
        </p:xfrm>
        <a:graphic>
          <a:graphicData uri="http://schemas.openxmlformats.org/presentationml/2006/ole">
            <mc:AlternateContent xmlns:mc="http://schemas.openxmlformats.org/markup-compatibility/2006">
              <mc:Choice xmlns:v="urn:schemas-microsoft-com:vml" Requires="v">
                <p:oleObj spid="_x0000_s42306" name="Document" r:id="rId9" imgW="5727700" imgH="482600" progId="Word.Document.12">
                  <p:embed/>
                </p:oleObj>
              </mc:Choice>
              <mc:Fallback>
                <p:oleObj name="Document" r:id="rId9" imgW="5727700" imgH="482600" progId="Word.Document.12">
                  <p:embed/>
                  <p:pic>
                    <p:nvPicPr>
                      <p:cNvPr id="0" name=""/>
                      <p:cNvPicPr/>
                      <p:nvPr/>
                    </p:nvPicPr>
                    <p:blipFill>
                      <a:blip r:embed="rId10"/>
                      <a:stretch>
                        <a:fillRect/>
                      </a:stretch>
                    </p:blipFill>
                    <p:spPr>
                      <a:xfrm>
                        <a:off x="-4501233" y="5179320"/>
                        <a:ext cx="17297949" cy="1457477"/>
                      </a:xfrm>
                      <a:prstGeom prst="rect">
                        <a:avLst/>
                      </a:prstGeom>
                    </p:spPr>
                  </p:pic>
                </p:oleObj>
              </mc:Fallback>
            </mc:AlternateContent>
          </a:graphicData>
        </a:graphic>
      </p:graphicFrame>
      <p:sp>
        <p:nvSpPr>
          <p:cNvPr id="14" name="Rectangle 13"/>
          <p:cNvSpPr/>
          <p:nvPr/>
        </p:nvSpPr>
        <p:spPr>
          <a:xfrm>
            <a:off x="2799358" y="5179320"/>
            <a:ext cx="2908601" cy="1234180"/>
          </a:xfrm>
          <a:prstGeom prst="rect">
            <a:avLst/>
          </a:prstGeom>
          <a:noFill/>
          <a:ln w="57150"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7F5CE407-6216-4202-80E4-A30DC2F709B2}" type="slidenum">
              <a:rPr lang="en-US" smtClean="0"/>
              <a:t>9</a:t>
            </a:fld>
            <a:endParaRPr lang="en-US" dirty="0"/>
          </a:p>
        </p:txBody>
      </p:sp>
    </p:spTree>
    <p:extLst>
      <p:ext uri="{BB962C8B-B14F-4D97-AF65-F5344CB8AC3E}">
        <p14:creationId xmlns:p14="http://schemas.microsoft.com/office/powerpoint/2010/main" val="2842005697"/>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26295</TotalTime>
  <Words>1786</Words>
  <Application>Microsoft Macintosh PowerPoint</Application>
  <PresentationFormat>On-screen Show (4:3)</PresentationFormat>
  <Paragraphs>246</Paragraphs>
  <Slides>42</Slides>
  <Notes>0</Notes>
  <HiddenSlides>0</HiddenSlides>
  <MMClips>1</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42</vt:i4>
      </vt:variant>
    </vt:vector>
  </HeadingPairs>
  <TitlesOfParts>
    <vt:vector size="46" baseType="lpstr">
      <vt:lpstr>Breeze</vt:lpstr>
      <vt:lpstr>Document</vt:lpstr>
      <vt:lpstr>Equation</vt:lpstr>
      <vt:lpstr>Microsoft Equation</vt:lpstr>
      <vt:lpstr>PowerPoint Presentation</vt:lpstr>
      <vt:lpstr>Talk Overview</vt:lpstr>
      <vt:lpstr>Motivation for detector development - Astronomy</vt:lpstr>
      <vt:lpstr>PowerPoint Presentation</vt:lpstr>
      <vt:lpstr>Motivation for detector development - Astronomy</vt:lpstr>
      <vt:lpstr>Basic Principals of a Superconductor</vt:lpstr>
      <vt:lpstr>Below The Transition Temperature</vt:lpstr>
      <vt:lpstr>The conductivity of normal metals (Drude model) </vt:lpstr>
      <vt:lpstr>Conductivity of non-scattering electrons</vt:lpstr>
      <vt:lpstr>What is Kinetic Inductance?</vt:lpstr>
      <vt:lpstr>The two fluid model of superconductors</vt:lpstr>
      <vt:lpstr>Quasi-particle lifetime</vt:lpstr>
      <vt:lpstr>Response to change in quasi-particle density</vt:lpstr>
      <vt:lpstr>To recap</vt:lpstr>
      <vt:lpstr>How to measure small changes in surface impedance </vt:lpstr>
      <vt:lpstr>Basic principals of a Kinetic Inductance Detector</vt:lpstr>
      <vt:lpstr>Types of KID detector – The Lumped Element Kinetic Inductance Detector (LEKID)</vt:lpstr>
      <vt:lpstr>Types of KID detector – Distributed Kinetic Inductance Detector (MKID)</vt:lpstr>
      <vt:lpstr>Measuring the sensitivity</vt:lpstr>
      <vt:lpstr>Measuring the sensitivity</vt:lpstr>
      <vt:lpstr>KID readout in the complex plane (IQ)</vt:lpstr>
      <vt:lpstr>Measuring sensitivity</vt:lpstr>
      <vt:lpstr>Response to photon absorption</vt:lpstr>
      <vt:lpstr>Typical noise spectra of a KID</vt:lpstr>
      <vt:lpstr>So we have a sensitive detector!</vt:lpstr>
      <vt:lpstr>Putting NEP into context</vt:lpstr>
      <vt:lpstr>Natural multiplexing in KID devices</vt:lpstr>
      <vt:lpstr>Principal of operation - Multiplexing</vt:lpstr>
      <vt:lpstr>Simple Readout Electronics</vt:lpstr>
      <vt:lpstr>Making an array of LEKIDs</vt:lpstr>
      <vt:lpstr>Optical coupling and band defining </vt:lpstr>
      <vt:lpstr>Current Instruments NIKA on IRAM</vt:lpstr>
      <vt:lpstr>KIDcam – A Terrestrial THz imager</vt:lpstr>
      <vt:lpstr>KIDcam – A Terrestrial THz imager</vt:lpstr>
      <vt:lpstr>On-Chip Spectrometers</vt:lpstr>
      <vt:lpstr>PowerPoint Presentation</vt:lpstr>
      <vt:lpstr>Current applications – Optical photon counting and energy resolving detection</vt:lpstr>
      <vt:lpstr>Conclusion</vt:lpstr>
      <vt:lpstr>Two-Fluid model of a Superconductor</vt:lpstr>
      <vt:lpstr>Internal Inductance for practical film thicknesses  </vt:lpstr>
      <vt:lpstr>The London penetration depth </vt:lpstr>
      <vt:lpstr>Is a commercial sub-K system viable?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Kinetic Inductance Detectors</dc:title>
  <dc:creator>Simon Doyle</dc:creator>
  <cp:lastModifiedBy>Simon Doyle</cp:lastModifiedBy>
  <cp:revision>369</cp:revision>
  <dcterms:created xsi:type="dcterms:W3CDTF">2012-05-19T09:14:46Z</dcterms:created>
  <dcterms:modified xsi:type="dcterms:W3CDTF">2016-11-24T10:54:55Z</dcterms:modified>
</cp:coreProperties>
</file>